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Nunito"/>
      <p:regular r:id="rId23"/>
      <p:bold r:id="rId24"/>
      <p:italic r:id="rId25"/>
      <p:boldItalic r:id="rId26"/>
    </p:embeddedFont>
    <p:embeddedFont>
      <p:font typeface="Palanquin Dark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980990A-63B4-499C-9CDE-5FFC6F9EEE1C}">
  <a:tblStyle styleId="{5980990A-63B4-499C-9CDE-5FFC6F9EEE1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Nunito-bold.fntdata"/><Relationship Id="rId23" Type="http://schemas.openxmlformats.org/officeDocument/2006/relationships/font" Target="fonts/Nuni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Nunito-boldItalic.fntdata"/><Relationship Id="rId25" Type="http://schemas.openxmlformats.org/officeDocument/2006/relationships/font" Target="fonts/Nunito-italic.fntdata"/><Relationship Id="rId28" Type="http://schemas.openxmlformats.org/officeDocument/2006/relationships/font" Target="fonts/PalanquinDark-bold.fntdata"/><Relationship Id="rId27" Type="http://schemas.openxmlformats.org/officeDocument/2006/relationships/font" Target="fonts/PalanquinDark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05fe2b77ac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305fe2b77ac_1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2efeaad912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32efeaad912_0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2efeaad912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32efeaad912_0_1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2efeaad91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32efeaad912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2efeaad912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32efeaad912_0_1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2efeaad912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32efeaad912_0_1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2efeaad912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32efeaad912_0_1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2efeaad912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32efeaad912_0_1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05fe2b77ac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305fe2b77ac_1_1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05fe2b77ac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305fe2b77ac_1_8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05fe2b77ac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305fe2b77ac_1_1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05fe2b77ac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305fe2b77ac_1_1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05fe2b77ac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305fe2b77ac_1_16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05fe2b77ac_1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305fe2b77ac_1_2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05fe2b77ac_1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305fe2b77ac_1_2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2efeaad91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32efeaad912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3199716"/>
            <a:ext cx="9143818" cy="2786661"/>
            <a:chOff x="0" y="-38100"/>
            <a:chExt cx="4816592" cy="1467900"/>
          </a:xfrm>
        </p:grpSpPr>
        <p:sp>
          <p:nvSpPr>
            <p:cNvPr id="11" name="Google Shape;11;p2"/>
            <p:cNvSpPr/>
            <p:nvPr/>
          </p:nvSpPr>
          <p:spPr>
            <a:xfrm>
              <a:off x="0" y="0"/>
              <a:ext cx="4816592" cy="1429707"/>
            </a:xfrm>
            <a:custGeom>
              <a:rect b="b" l="l" r="r" t="t"/>
              <a:pathLst>
                <a:path extrusionOk="0" h="142970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29707"/>
                  </a:lnTo>
                  <a:lnTo>
                    <a:pt x="0" y="1429707"/>
                  </a:lnTo>
                  <a:close/>
                </a:path>
              </a:pathLst>
            </a:custGeom>
            <a:solidFill>
              <a:srgbClr val="01045F">
                <a:alpha val="48240"/>
              </a:srgbClr>
            </a:solidFill>
            <a:ln>
              <a:noFill/>
            </a:ln>
          </p:spPr>
        </p:sp>
        <p:sp>
          <p:nvSpPr>
            <p:cNvPr id="12" name="Google Shape;12;p2"/>
            <p:cNvSpPr txBox="1"/>
            <p:nvPr/>
          </p:nvSpPr>
          <p:spPr>
            <a:xfrm>
              <a:off x="0" y="-38100"/>
              <a:ext cx="4816500" cy="14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48202" y="737025"/>
            <a:ext cx="4070999" cy="357431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type="ctrTitle"/>
          </p:nvPr>
        </p:nvSpPr>
        <p:spPr>
          <a:xfrm>
            <a:off x="311700" y="1260525"/>
            <a:ext cx="38274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311700" y="3350075"/>
            <a:ext cx="4184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072"/>
              </a:buClr>
              <a:buSzPts val="2800"/>
              <a:buNone/>
              <a:defRPr sz="2800">
                <a:solidFill>
                  <a:srgbClr val="FFE07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5702825" y="-7400"/>
            <a:ext cx="3441300" cy="5143500"/>
          </a:xfrm>
          <a:prstGeom prst="rect">
            <a:avLst/>
          </a:prstGeom>
          <a:solidFill>
            <a:srgbClr val="01045F">
              <a:alpha val="482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19" name="Google Shape;19;p3"/>
          <p:cNvSpPr/>
          <p:nvPr>
            <p:ph idx="2" type="pic"/>
          </p:nvPr>
        </p:nvSpPr>
        <p:spPr>
          <a:xfrm>
            <a:off x="11650" y="-7400"/>
            <a:ext cx="5643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3"/>
          <p:cNvSpPr txBox="1"/>
          <p:nvPr>
            <p:ph type="title"/>
          </p:nvPr>
        </p:nvSpPr>
        <p:spPr>
          <a:xfrm>
            <a:off x="547700" y="745900"/>
            <a:ext cx="3940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E072"/>
              </a:buClr>
              <a:buSzPts val="3600"/>
              <a:buNone/>
              <a:defRPr sz="3600">
                <a:solidFill>
                  <a:srgbClr val="FFE07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" name="Google Shape;22;p3"/>
          <p:cNvGrpSpPr/>
          <p:nvPr/>
        </p:nvGrpSpPr>
        <p:grpSpPr>
          <a:xfrm>
            <a:off x="5654724" y="-72329"/>
            <a:ext cx="148645" cy="5215727"/>
            <a:chOff x="0" y="-38100"/>
            <a:chExt cx="78300" cy="2747433"/>
          </a:xfrm>
        </p:grpSpPr>
        <p:sp>
          <p:nvSpPr>
            <p:cNvPr id="23" name="Google Shape;23;p3"/>
            <p:cNvSpPr/>
            <p:nvPr/>
          </p:nvSpPr>
          <p:spPr>
            <a:xfrm>
              <a:off x="0" y="0"/>
              <a:ext cx="78196" cy="2709333"/>
            </a:xfrm>
            <a:custGeom>
              <a:rect b="b" l="l" r="r" t="t"/>
              <a:pathLst>
                <a:path extrusionOk="0" h="2709333" w="78196">
                  <a:moveTo>
                    <a:pt x="0" y="0"/>
                  </a:moveTo>
                  <a:lnTo>
                    <a:pt x="78196" y="0"/>
                  </a:lnTo>
                  <a:lnTo>
                    <a:pt x="781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E1E49"/>
            </a:solidFill>
            <a:ln>
              <a:noFill/>
            </a:ln>
          </p:spPr>
        </p:sp>
        <p:sp>
          <p:nvSpPr>
            <p:cNvPr id="24" name="Google Shape;24;p3"/>
            <p:cNvSpPr txBox="1"/>
            <p:nvPr/>
          </p:nvSpPr>
          <p:spPr>
            <a:xfrm>
              <a:off x="0" y="-38100"/>
              <a:ext cx="783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" name="Google Shape;25;p3"/>
          <p:cNvGrpSpPr/>
          <p:nvPr/>
        </p:nvGrpSpPr>
        <p:grpSpPr>
          <a:xfrm>
            <a:off x="8995550" y="-72329"/>
            <a:ext cx="148645" cy="5215727"/>
            <a:chOff x="0" y="-38100"/>
            <a:chExt cx="78300" cy="2747433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78196" cy="2709333"/>
            </a:xfrm>
            <a:custGeom>
              <a:rect b="b" l="l" r="r" t="t"/>
              <a:pathLst>
                <a:path extrusionOk="0" h="2709333" w="78196">
                  <a:moveTo>
                    <a:pt x="0" y="0"/>
                  </a:moveTo>
                  <a:lnTo>
                    <a:pt x="78196" y="0"/>
                  </a:lnTo>
                  <a:lnTo>
                    <a:pt x="781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E072"/>
            </a:solidFill>
            <a:ln>
              <a:noFill/>
            </a:ln>
          </p:spPr>
        </p:sp>
        <p:sp>
          <p:nvSpPr>
            <p:cNvPr id="27" name="Google Shape;27;p3"/>
            <p:cNvSpPr txBox="1"/>
            <p:nvPr/>
          </p:nvSpPr>
          <p:spPr>
            <a:xfrm>
              <a:off x="0" y="-38100"/>
              <a:ext cx="783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>
            <a:off x="0" y="-72329"/>
            <a:ext cx="148645" cy="5215727"/>
            <a:chOff x="0" y="-38100"/>
            <a:chExt cx="78300" cy="2747433"/>
          </a:xfrm>
        </p:grpSpPr>
        <p:sp>
          <p:nvSpPr>
            <p:cNvPr id="29" name="Google Shape;29;p3"/>
            <p:cNvSpPr/>
            <p:nvPr/>
          </p:nvSpPr>
          <p:spPr>
            <a:xfrm>
              <a:off x="0" y="0"/>
              <a:ext cx="78196" cy="2709333"/>
            </a:xfrm>
            <a:custGeom>
              <a:rect b="b" l="l" r="r" t="t"/>
              <a:pathLst>
                <a:path extrusionOk="0" h="2709333" w="78196">
                  <a:moveTo>
                    <a:pt x="0" y="0"/>
                  </a:moveTo>
                  <a:lnTo>
                    <a:pt x="78196" y="0"/>
                  </a:lnTo>
                  <a:lnTo>
                    <a:pt x="781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E072"/>
            </a:solidFill>
            <a:ln>
              <a:noFill/>
            </a:ln>
          </p:spPr>
        </p:sp>
        <p:sp>
          <p:nvSpPr>
            <p:cNvPr id="30" name="Google Shape;30;p3"/>
            <p:cNvSpPr txBox="1"/>
            <p:nvPr/>
          </p:nvSpPr>
          <p:spPr>
            <a:xfrm>
              <a:off x="0" y="-38100"/>
              <a:ext cx="783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4"/>
          <p:cNvGrpSpPr/>
          <p:nvPr/>
        </p:nvGrpSpPr>
        <p:grpSpPr>
          <a:xfrm>
            <a:off x="0" y="2499421"/>
            <a:ext cx="9143818" cy="2644281"/>
            <a:chOff x="0" y="-38100"/>
            <a:chExt cx="4816592" cy="1392900"/>
          </a:xfrm>
        </p:grpSpPr>
        <p:sp>
          <p:nvSpPr>
            <p:cNvPr id="33" name="Google Shape;33;p4"/>
            <p:cNvSpPr/>
            <p:nvPr/>
          </p:nvSpPr>
          <p:spPr>
            <a:xfrm>
              <a:off x="0" y="0"/>
              <a:ext cx="4816592" cy="1354667"/>
            </a:xfrm>
            <a:custGeom>
              <a:rect b="b" l="l" r="r" t="t"/>
              <a:pathLst>
                <a:path extrusionOk="0" h="13546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01045F">
                <a:alpha val="48240"/>
              </a:srgbClr>
            </a:solidFill>
            <a:ln>
              <a:noFill/>
            </a:ln>
          </p:spPr>
        </p:sp>
        <p:sp>
          <p:nvSpPr>
            <p:cNvPr id="34" name="Google Shape;34;p4"/>
            <p:cNvSpPr txBox="1"/>
            <p:nvPr/>
          </p:nvSpPr>
          <p:spPr>
            <a:xfrm>
              <a:off x="0" y="-38100"/>
              <a:ext cx="4816500" cy="139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5" name="Google Shape;3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68030" y="-224900"/>
            <a:ext cx="2384275" cy="56557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" name="Google Shape;36;p4"/>
          <p:cNvGrpSpPr/>
          <p:nvPr/>
        </p:nvGrpSpPr>
        <p:grpSpPr>
          <a:xfrm>
            <a:off x="8995550" y="-72329"/>
            <a:ext cx="148645" cy="5215727"/>
            <a:chOff x="0" y="-38100"/>
            <a:chExt cx="78300" cy="2747433"/>
          </a:xfrm>
        </p:grpSpPr>
        <p:sp>
          <p:nvSpPr>
            <p:cNvPr id="37" name="Google Shape;37;p4"/>
            <p:cNvSpPr/>
            <p:nvPr/>
          </p:nvSpPr>
          <p:spPr>
            <a:xfrm>
              <a:off x="0" y="0"/>
              <a:ext cx="78196" cy="2709333"/>
            </a:xfrm>
            <a:custGeom>
              <a:rect b="b" l="l" r="r" t="t"/>
              <a:pathLst>
                <a:path extrusionOk="0" h="2709333" w="78196">
                  <a:moveTo>
                    <a:pt x="0" y="0"/>
                  </a:moveTo>
                  <a:lnTo>
                    <a:pt x="78196" y="0"/>
                  </a:lnTo>
                  <a:lnTo>
                    <a:pt x="781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</p:sp>
        <p:sp>
          <p:nvSpPr>
            <p:cNvPr id="38" name="Google Shape;38;p4"/>
            <p:cNvSpPr txBox="1"/>
            <p:nvPr/>
          </p:nvSpPr>
          <p:spPr>
            <a:xfrm>
              <a:off x="0" y="-38100"/>
              <a:ext cx="783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" name="Google Shape;39;p4"/>
          <p:cNvGrpSpPr/>
          <p:nvPr/>
        </p:nvGrpSpPr>
        <p:grpSpPr>
          <a:xfrm>
            <a:off x="0" y="-72329"/>
            <a:ext cx="148645" cy="5215727"/>
            <a:chOff x="0" y="-38100"/>
            <a:chExt cx="78300" cy="2747433"/>
          </a:xfrm>
        </p:grpSpPr>
        <p:sp>
          <p:nvSpPr>
            <p:cNvPr id="40" name="Google Shape;40;p4"/>
            <p:cNvSpPr/>
            <p:nvPr/>
          </p:nvSpPr>
          <p:spPr>
            <a:xfrm>
              <a:off x="0" y="0"/>
              <a:ext cx="78196" cy="2709333"/>
            </a:xfrm>
            <a:custGeom>
              <a:rect b="b" l="l" r="r" t="t"/>
              <a:pathLst>
                <a:path extrusionOk="0" h="2709333" w="78196">
                  <a:moveTo>
                    <a:pt x="0" y="0"/>
                  </a:moveTo>
                  <a:lnTo>
                    <a:pt x="78196" y="0"/>
                  </a:lnTo>
                  <a:lnTo>
                    <a:pt x="781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</p:sp>
        <p:sp>
          <p:nvSpPr>
            <p:cNvPr id="41" name="Google Shape;41;p4"/>
            <p:cNvSpPr txBox="1"/>
            <p:nvPr/>
          </p:nvSpPr>
          <p:spPr>
            <a:xfrm>
              <a:off x="0" y="-38100"/>
              <a:ext cx="783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Google Shape;42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/>
          <p:nvPr>
            <p:ph idx="2" type="pic"/>
          </p:nvPr>
        </p:nvSpPr>
        <p:spPr>
          <a:xfrm>
            <a:off x="3700" y="-42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9" name="Google Shape;49;p5"/>
          <p:cNvGrpSpPr/>
          <p:nvPr/>
        </p:nvGrpSpPr>
        <p:grpSpPr>
          <a:xfrm>
            <a:off x="0" y="2356962"/>
            <a:ext cx="9143818" cy="2786661"/>
            <a:chOff x="0" y="-38100"/>
            <a:chExt cx="4816592" cy="1467900"/>
          </a:xfrm>
        </p:grpSpPr>
        <p:sp>
          <p:nvSpPr>
            <p:cNvPr id="50" name="Google Shape;50;p5"/>
            <p:cNvSpPr/>
            <p:nvPr/>
          </p:nvSpPr>
          <p:spPr>
            <a:xfrm>
              <a:off x="0" y="0"/>
              <a:ext cx="4816592" cy="1429707"/>
            </a:xfrm>
            <a:custGeom>
              <a:rect b="b" l="l" r="r" t="t"/>
              <a:pathLst>
                <a:path extrusionOk="0" h="142970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29707"/>
                  </a:lnTo>
                  <a:lnTo>
                    <a:pt x="0" y="1429707"/>
                  </a:lnTo>
                  <a:close/>
                </a:path>
              </a:pathLst>
            </a:custGeom>
            <a:solidFill>
              <a:srgbClr val="01045F">
                <a:alpha val="48240"/>
              </a:srgbClr>
            </a:solidFill>
            <a:ln>
              <a:noFill/>
            </a:ln>
          </p:spPr>
        </p:sp>
        <p:sp>
          <p:nvSpPr>
            <p:cNvPr id="51" name="Google Shape;51;p5"/>
            <p:cNvSpPr txBox="1"/>
            <p:nvPr/>
          </p:nvSpPr>
          <p:spPr>
            <a:xfrm>
              <a:off x="0" y="-38100"/>
              <a:ext cx="4816500" cy="14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6"/>
          <p:cNvGrpSpPr/>
          <p:nvPr/>
        </p:nvGrpSpPr>
        <p:grpSpPr>
          <a:xfrm>
            <a:off x="0" y="2356962"/>
            <a:ext cx="9143818" cy="2786661"/>
            <a:chOff x="0" y="-38100"/>
            <a:chExt cx="4816592" cy="1467900"/>
          </a:xfrm>
        </p:grpSpPr>
        <p:sp>
          <p:nvSpPr>
            <p:cNvPr id="54" name="Google Shape;54;p6"/>
            <p:cNvSpPr/>
            <p:nvPr/>
          </p:nvSpPr>
          <p:spPr>
            <a:xfrm>
              <a:off x="0" y="0"/>
              <a:ext cx="4816592" cy="1429707"/>
            </a:xfrm>
            <a:custGeom>
              <a:rect b="b" l="l" r="r" t="t"/>
              <a:pathLst>
                <a:path extrusionOk="0" h="142970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29707"/>
                  </a:lnTo>
                  <a:lnTo>
                    <a:pt x="0" y="1429707"/>
                  </a:lnTo>
                  <a:close/>
                </a:path>
              </a:pathLst>
            </a:custGeom>
            <a:solidFill>
              <a:srgbClr val="01045F">
                <a:alpha val="48240"/>
              </a:srgbClr>
            </a:solidFill>
            <a:ln>
              <a:noFill/>
            </a:ln>
          </p:spPr>
        </p:sp>
        <p:sp>
          <p:nvSpPr>
            <p:cNvPr id="55" name="Google Shape;55;p6"/>
            <p:cNvSpPr txBox="1"/>
            <p:nvPr/>
          </p:nvSpPr>
          <p:spPr>
            <a:xfrm>
              <a:off x="0" y="-38100"/>
              <a:ext cx="4816500" cy="14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" name="Google Shape;56;p6"/>
          <p:cNvGrpSpPr/>
          <p:nvPr/>
        </p:nvGrpSpPr>
        <p:grpSpPr>
          <a:xfrm>
            <a:off x="8995550" y="-72329"/>
            <a:ext cx="148645" cy="5215727"/>
            <a:chOff x="0" y="-38100"/>
            <a:chExt cx="78300" cy="2747433"/>
          </a:xfrm>
        </p:grpSpPr>
        <p:sp>
          <p:nvSpPr>
            <p:cNvPr id="57" name="Google Shape;57;p6"/>
            <p:cNvSpPr/>
            <p:nvPr/>
          </p:nvSpPr>
          <p:spPr>
            <a:xfrm>
              <a:off x="0" y="0"/>
              <a:ext cx="78196" cy="2709333"/>
            </a:xfrm>
            <a:custGeom>
              <a:rect b="b" l="l" r="r" t="t"/>
              <a:pathLst>
                <a:path extrusionOk="0" h="2709333" w="78196">
                  <a:moveTo>
                    <a:pt x="0" y="0"/>
                  </a:moveTo>
                  <a:lnTo>
                    <a:pt x="78196" y="0"/>
                  </a:lnTo>
                  <a:lnTo>
                    <a:pt x="781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</p:sp>
        <p:sp>
          <p:nvSpPr>
            <p:cNvPr id="58" name="Google Shape;58;p6"/>
            <p:cNvSpPr txBox="1"/>
            <p:nvPr/>
          </p:nvSpPr>
          <p:spPr>
            <a:xfrm>
              <a:off x="0" y="-38100"/>
              <a:ext cx="783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" name="Google Shape;59;p6"/>
          <p:cNvGrpSpPr/>
          <p:nvPr/>
        </p:nvGrpSpPr>
        <p:grpSpPr>
          <a:xfrm>
            <a:off x="0" y="-72329"/>
            <a:ext cx="148645" cy="5215727"/>
            <a:chOff x="0" y="-38100"/>
            <a:chExt cx="78300" cy="2747433"/>
          </a:xfrm>
        </p:grpSpPr>
        <p:sp>
          <p:nvSpPr>
            <p:cNvPr id="60" name="Google Shape;60;p6"/>
            <p:cNvSpPr/>
            <p:nvPr/>
          </p:nvSpPr>
          <p:spPr>
            <a:xfrm>
              <a:off x="0" y="0"/>
              <a:ext cx="78196" cy="2709333"/>
            </a:xfrm>
            <a:custGeom>
              <a:rect b="b" l="l" r="r" t="t"/>
              <a:pathLst>
                <a:path extrusionOk="0" h="2709333" w="78196">
                  <a:moveTo>
                    <a:pt x="0" y="0"/>
                  </a:moveTo>
                  <a:lnTo>
                    <a:pt x="78196" y="0"/>
                  </a:lnTo>
                  <a:lnTo>
                    <a:pt x="781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</p:sp>
        <p:sp>
          <p:nvSpPr>
            <p:cNvPr id="61" name="Google Shape;61;p6"/>
            <p:cNvSpPr txBox="1"/>
            <p:nvPr/>
          </p:nvSpPr>
          <p:spPr>
            <a:xfrm>
              <a:off x="0" y="-38100"/>
              <a:ext cx="783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490250" y="450150"/>
            <a:ext cx="50934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3" name="Google Shape;6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" name="Google Shape;6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11550" y="1058525"/>
            <a:ext cx="3175224" cy="2794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7"/>
          <p:cNvGrpSpPr/>
          <p:nvPr/>
        </p:nvGrpSpPr>
        <p:grpSpPr>
          <a:xfrm>
            <a:off x="8995550" y="-72329"/>
            <a:ext cx="148645" cy="5215727"/>
            <a:chOff x="0" y="-38100"/>
            <a:chExt cx="78300" cy="2747433"/>
          </a:xfrm>
        </p:grpSpPr>
        <p:sp>
          <p:nvSpPr>
            <p:cNvPr id="67" name="Google Shape;67;p7"/>
            <p:cNvSpPr/>
            <p:nvPr/>
          </p:nvSpPr>
          <p:spPr>
            <a:xfrm>
              <a:off x="0" y="0"/>
              <a:ext cx="78196" cy="2709333"/>
            </a:xfrm>
            <a:custGeom>
              <a:rect b="b" l="l" r="r" t="t"/>
              <a:pathLst>
                <a:path extrusionOk="0" h="2709333" w="78196">
                  <a:moveTo>
                    <a:pt x="0" y="0"/>
                  </a:moveTo>
                  <a:lnTo>
                    <a:pt x="78196" y="0"/>
                  </a:lnTo>
                  <a:lnTo>
                    <a:pt x="781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E072"/>
            </a:solidFill>
            <a:ln>
              <a:noFill/>
            </a:ln>
          </p:spPr>
        </p:sp>
        <p:sp>
          <p:nvSpPr>
            <p:cNvPr id="68" name="Google Shape;68;p7"/>
            <p:cNvSpPr txBox="1"/>
            <p:nvPr/>
          </p:nvSpPr>
          <p:spPr>
            <a:xfrm>
              <a:off x="0" y="-38100"/>
              <a:ext cx="783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" name="Google Shape;69;p7"/>
          <p:cNvGrpSpPr/>
          <p:nvPr/>
        </p:nvGrpSpPr>
        <p:grpSpPr>
          <a:xfrm>
            <a:off x="0" y="-72329"/>
            <a:ext cx="148645" cy="5215727"/>
            <a:chOff x="0" y="-38100"/>
            <a:chExt cx="78300" cy="2747433"/>
          </a:xfrm>
        </p:grpSpPr>
        <p:sp>
          <p:nvSpPr>
            <p:cNvPr id="70" name="Google Shape;70;p7"/>
            <p:cNvSpPr/>
            <p:nvPr/>
          </p:nvSpPr>
          <p:spPr>
            <a:xfrm>
              <a:off x="0" y="0"/>
              <a:ext cx="78196" cy="2709333"/>
            </a:xfrm>
            <a:custGeom>
              <a:rect b="b" l="l" r="r" t="t"/>
              <a:pathLst>
                <a:path extrusionOk="0" h="2709333" w="78196">
                  <a:moveTo>
                    <a:pt x="0" y="0"/>
                  </a:moveTo>
                  <a:lnTo>
                    <a:pt x="78196" y="0"/>
                  </a:lnTo>
                  <a:lnTo>
                    <a:pt x="781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E072"/>
            </a:solidFill>
            <a:ln>
              <a:noFill/>
            </a:ln>
          </p:spPr>
        </p:sp>
        <p:sp>
          <p:nvSpPr>
            <p:cNvPr id="71" name="Google Shape;71;p7"/>
            <p:cNvSpPr txBox="1"/>
            <p:nvPr/>
          </p:nvSpPr>
          <p:spPr>
            <a:xfrm>
              <a:off x="0" y="-38100"/>
              <a:ext cx="783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" name="Google Shape;72;p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3" name="Google Shape;73;p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4" name="Google Shape;74;p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5" name="Google Shape;7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7"/>
          <p:cNvSpPr/>
          <p:nvPr/>
        </p:nvSpPr>
        <p:spPr>
          <a:xfrm>
            <a:off x="5041246" y="-477714"/>
            <a:ext cx="2986778" cy="1710610"/>
          </a:xfrm>
          <a:custGeom>
            <a:rect b="b" l="l" r="r" t="t"/>
            <a:pathLst>
              <a:path extrusionOk="0" h="1396416" w="2438186">
                <a:moveTo>
                  <a:pt x="0" y="0"/>
                </a:moveTo>
                <a:lnTo>
                  <a:pt x="2438186" y="0"/>
                </a:lnTo>
                <a:lnTo>
                  <a:pt x="2438186" y="1396416"/>
                </a:lnTo>
                <a:lnTo>
                  <a:pt x="0" y="13964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8688" y="769624"/>
            <a:ext cx="4632949" cy="43738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Google Shape;79;p8"/>
          <p:cNvGrpSpPr/>
          <p:nvPr/>
        </p:nvGrpSpPr>
        <p:grpSpPr>
          <a:xfrm>
            <a:off x="8995550" y="-72329"/>
            <a:ext cx="148645" cy="5215727"/>
            <a:chOff x="0" y="-38100"/>
            <a:chExt cx="78300" cy="2747433"/>
          </a:xfrm>
        </p:grpSpPr>
        <p:sp>
          <p:nvSpPr>
            <p:cNvPr id="80" name="Google Shape;80;p8"/>
            <p:cNvSpPr/>
            <p:nvPr/>
          </p:nvSpPr>
          <p:spPr>
            <a:xfrm>
              <a:off x="0" y="0"/>
              <a:ext cx="78196" cy="2709333"/>
            </a:xfrm>
            <a:custGeom>
              <a:rect b="b" l="l" r="r" t="t"/>
              <a:pathLst>
                <a:path extrusionOk="0" h="2709333" w="78196">
                  <a:moveTo>
                    <a:pt x="0" y="0"/>
                  </a:moveTo>
                  <a:lnTo>
                    <a:pt x="78196" y="0"/>
                  </a:lnTo>
                  <a:lnTo>
                    <a:pt x="781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</p:sp>
        <p:sp>
          <p:nvSpPr>
            <p:cNvPr id="81" name="Google Shape;81;p8"/>
            <p:cNvSpPr txBox="1"/>
            <p:nvPr/>
          </p:nvSpPr>
          <p:spPr>
            <a:xfrm>
              <a:off x="0" y="-38100"/>
              <a:ext cx="783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" name="Google Shape;82;p8"/>
          <p:cNvGrpSpPr/>
          <p:nvPr/>
        </p:nvGrpSpPr>
        <p:grpSpPr>
          <a:xfrm>
            <a:off x="0" y="-72329"/>
            <a:ext cx="148645" cy="5215727"/>
            <a:chOff x="0" y="-38100"/>
            <a:chExt cx="78300" cy="2747433"/>
          </a:xfrm>
        </p:grpSpPr>
        <p:sp>
          <p:nvSpPr>
            <p:cNvPr id="83" name="Google Shape;83;p8"/>
            <p:cNvSpPr/>
            <p:nvPr/>
          </p:nvSpPr>
          <p:spPr>
            <a:xfrm>
              <a:off x="0" y="0"/>
              <a:ext cx="78196" cy="2709333"/>
            </a:xfrm>
            <a:custGeom>
              <a:rect b="b" l="l" r="r" t="t"/>
              <a:pathLst>
                <a:path extrusionOk="0" h="2709333" w="78196">
                  <a:moveTo>
                    <a:pt x="0" y="0"/>
                  </a:moveTo>
                  <a:lnTo>
                    <a:pt x="78196" y="0"/>
                  </a:lnTo>
                  <a:lnTo>
                    <a:pt x="781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</p:sp>
        <p:sp>
          <p:nvSpPr>
            <p:cNvPr id="84" name="Google Shape;84;p8"/>
            <p:cNvSpPr txBox="1"/>
            <p:nvPr/>
          </p:nvSpPr>
          <p:spPr>
            <a:xfrm>
              <a:off x="0" y="-38100"/>
              <a:ext cx="783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" name="Google Shape;85;p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6" name="Google Shape;8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"/>
              <a:buNone/>
              <a:defRPr b="1" sz="28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alanquin Dark"/>
              <a:buChar char="●"/>
              <a:defRPr b="1" sz="1800">
                <a:solidFill>
                  <a:schemeClr val="dk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lanquin Dark"/>
              <a:buChar char="○"/>
              <a:defRPr>
                <a:solidFill>
                  <a:schemeClr val="dk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lanquin Dark"/>
              <a:buChar char="■"/>
              <a:defRPr>
                <a:solidFill>
                  <a:schemeClr val="dk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lanquin Dark"/>
              <a:buChar char="●"/>
              <a:defRPr>
                <a:solidFill>
                  <a:schemeClr val="dk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lanquin Dark"/>
              <a:buChar char="○"/>
              <a:defRPr>
                <a:solidFill>
                  <a:schemeClr val="dk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lanquin Dark"/>
              <a:buChar char="■"/>
              <a:defRPr>
                <a:solidFill>
                  <a:schemeClr val="dk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lanquin Dark"/>
              <a:buChar char="●"/>
              <a:defRPr>
                <a:solidFill>
                  <a:schemeClr val="dk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lanquin Dark"/>
              <a:buChar char="○"/>
              <a:defRPr>
                <a:solidFill>
                  <a:schemeClr val="dk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lanquin Dark"/>
              <a:buChar char="■"/>
              <a:defRPr>
                <a:solidFill>
                  <a:schemeClr val="dk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Relationship Id="rId5" Type="http://schemas.openxmlformats.org/officeDocument/2006/relationships/hyperlink" Target="https://archive.ics.uci.edu/dataset/697/predict+students+dropout+and+academic+success" TargetMode="External"/><Relationship Id="rId6" Type="http://schemas.openxmlformats.org/officeDocument/2006/relationships/hyperlink" Target="https://archive.ics.uci.edu/dataset/697/predict+students+dropout+and+academic+succes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3.png"/><Relationship Id="rId7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6.png"/><Relationship Id="rId5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B2ED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10"/>
          <p:cNvGrpSpPr/>
          <p:nvPr/>
        </p:nvGrpSpPr>
        <p:grpSpPr>
          <a:xfrm>
            <a:off x="0" y="3199715"/>
            <a:ext cx="9144000" cy="2786539"/>
            <a:chOff x="0" y="-38100"/>
            <a:chExt cx="4816593" cy="1467807"/>
          </a:xfrm>
        </p:grpSpPr>
        <p:sp>
          <p:nvSpPr>
            <p:cNvPr id="94" name="Google Shape;94;p10"/>
            <p:cNvSpPr/>
            <p:nvPr/>
          </p:nvSpPr>
          <p:spPr>
            <a:xfrm>
              <a:off x="0" y="0"/>
              <a:ext cx="4816592" cy="1429707"/>
            </a:xfrm>
            <a:custGeom>
              <a:rect b="b" l="l" r="r" t="t"/>
              <a:pathLst>
                <a:path extrusionOk="0" h="142970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29707"/>
                  </a:lnTo>
                  <a:lnTo>
                    <a:pt x="0" y="1429707"/>
                  </a:lnTo>
                  <a:close/>
                </a:path>
              </a:pathLst>
            </a:custGeom>
            <a:solidFill>
              <a:srgbClr val="01045F">
                <a:alpha val="48235"/>
              </a:srgbClr>
            </a:solidFill>
            <a:ln>
              <a:noFill/>
            </a:ln>
          </p:spPr>
        </p:sp>
        <p:sp>
          <p:nvSpPr>
            <p:cNvPr id="95" name="Google Shape;95;p10"/>
            <p:cNvSpPr txBox="1"/>
            <p:nvPr/>
          </p:nvSpPr>
          <p:spPr>
            <a:xfrm>
              <a:off x="0" y="-38100"/>
              <a:ext cx="4816593" cy="14678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6" name="Google Shape;96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202" y="737025"/>
            <a:ext cx="4070999" cy="3574313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0"/>
          <p:cNvSpPr txBox="1"/>
          <p:nvPr/>
        </p:nvSpPr>
        <p:spPr>
          <a:xfrm>
            <a:off x="209400" y="1155047"/>
            <a:ext cx="4438800" cy="31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FFFFFF"/>
                </a:solidFill>
              </a:rPr>
              <a:t>Predicting College Student Dropouts with Machine Learning</a:t>
            </a:r>
            <a:endParaRPr b="1" sz="3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900">
              <a:solidFill>
                <a:srgbClr val="FFFFFF"/>
              </a:solidFill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B2ED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19"/>
          <p:cNvGrpSpPr/>
          <p:nvPr/>
        </p:nvGrpSpPr>
        <p:grpSpPr>
          <a:xfrm>
            <a:off x="0" y="2499421"/>
            <a:ext cx="9143818" cy="2644281"/>
            <a:chOff x="0" y="-38100"/>
            <a:chExt cx="4816592" cy="1392900"/>
          </a:xfrm>
        </p:grpSpPr>
        <p:sp>
          <p:nvSpPr>
            <p:cNvPr id="241" name="Google Shape;241;p19"/>
            <p:cNvSpPr/>
            <p:nvPr/>
          </p:nvSpPr>
          <p:spPr>
            <a:xfrm>
              <a:off x="0" y="0"/>
              <a:ext cx="4816592" cy="1354667"/>
            </a:xfrm>
            <a:custGeom>
              <a:rect b="b" l="l" r="r" t="t"/>
              <a:pathLst>
                <a:path extrusionOk="0" h="13546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01045F">
                <a:alpha val="48240"/>
              </a:srgbClr>
            </a:solidFill>
            <a:ln>
              <a:noFill/>
            </a:ln>
          </p:spPr>
        </p:sp>
        <p:sp>
          <p:nvSpPr>
            <p:cNvPr id="242" name="Google Shape;242;p19"/>
            <p:cNvSpPr txBox="1"/>
            <p:nvPr/>
          </p:nvSpPr>
          <p:spPr>
            <a:xfrm>
              <a:off x="0" y="-38100"/>
              <a:ext cx="4816500" cy="139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3" name="Google Shape;243;p19"/>
          <p:cNvGrpSpPr/>
          <p:nvPr/>
        </p:nvGrpSpPr>
        <p:grpSpPr>
          <a:xfrm>
            <a:off x="8995550" y="-72329"/>
            <a:ext cx="148645" cy="5215727"/>
            <a:chOff x="0" y="-38100"/>
            <a:chExt cx="78300" cy="2747433"/>
          </a:xfrm>
        </p:grpSpPr>
        <p:sp>
          <p:nvSpPr>
            <p:cNvPr id="244" name="Google Shape;244;p19"/>
            <p:cNvSpPr/>
            <p:nvPr/>
          </p:nvSpPr>
          <p:spPr>
            <a:xfrm>
              <a:off x="0" y="0"/>
              <a:ext cx="78196" cy="2709333"/>
            </a:xfrm>
            <a:custGeom>
              <a:rect b="b" l="l" r="r" t="t"/>
              <a:pathLst>
                <a:path extrusionOk="0" h="2709333" w="78196">
                  <a:moveTo>
                    <a:pt x="0" y="0"/>
                  </a:moveTo>
                  <a:lnTo>
                    <a:pt x="78196" y="0"/>
                  </a:lnTo>
                  <a:lnTo>
                    <a:pt x="781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</p:sp>
        <p:sp>
          <p:nvSpPr>
            <p:cNvPr id="245" name="Google Shape;245;p19"/>
            <p:cNvSpPr txBox="1"/>
            <p:nvPr/>
          </p:nvSpPr>
          <p:spPr>
            <a:xfrm>
              <a:off x="0" y="-38100"/>
              <a:ext cx="783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6" name="Google Shape;246;p19"/>
          <p:cNvGrpSpPr/>
          <p:nvPr/>
        </p:nvGrpSpPr>
        <p:grpSpPr>
          <a:xfrm>
            <a:off x="0" y="-72329"/>
            <a:ext cx="148645" cy="5215727"/>
            <a:chOff x="0" y="-38100"/>
            <a:chExt cx="78300" cy="2747433"/>
          </a:xfrm>
        </p:grpSpPr>
        <p:sp>
          <p:nvSpPr>
            <p:cNvPr id="247" name="Google Shape;247;p19"/>
            <p:cNvSpPr/>
            <p:nvPr/>
          </p:nvSpPr>
          <p:spPr>
            <a:xfrm>
              <a:off x="0" y="0"/>
              <a:ext cx="78196" cy="2709333"/>
            </a:xfrm>
            <a:custGeom>
              <a:rect b="b" l="l" r="r" t="t"/>
              <a:pathLst>
                <a:path extrusionOk="0" h="2709333" w="78196">
                  <a:moveTo>
                    <a:pt x="0" y="0"/>
                  </a:moveTo>
                  <a:lnTo>
                    <a:pt x="78196" y="0"/>
                  </a:lnTo>
                  <a:lnTo>
                    <a:pt x="781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</p:sp>
        <p:sp>
          <p:nvSpPr>
            <p:cNvPr id="248" name="Google Shape;248;p19"/>
            <p:cNvSpPr txBox="1"/>
            <p:nvPr/>
          </p:nvSpPr>
          <p:spPr>
            <a:xfrm>
              <a:off x="0" y="-38100"/>
              <a:ext cx="783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9" name="Google Shape;249;p19"/>
          <p:cNvSpPr txBox="1"/>
          <p:nvPr/>
        </p:nvSpPr>
        <p:spPr>
          <a:xfrm>
            <a:off x="476175" y="0"/>
            <a:ext cx="46779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Logistic Regression</a:t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50" name="Google Shape;25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609600"/>
            <a:ext cx="8748175" cy="428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B2ED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20"/>
          <p:cNvGrpSpPr/>
          <p:nvPr/>
        </p:nvGrpSpPr>
        <p:grpSpPr>
          <a:xfrm>
            <a:off x="0" y="2499421"/>
            <a:ext cx="9143818" cy="2644281"/>
            <a:chOff x="0" y="-38100"/>
            <a:chExt cx="4816592" cy="1392900"/>
          </a:xfrm>
        </p:grpSpPr>
        <p:sp>
          <p:nvSpPr>
            <p:cNvPr id="256" name="Google Shape;256;p20"/>
            <p:cNvSpPr/>
            <p:nvPr/>
          </p:nvSpPr>
          <p:spPr>
            <a:xfrm>
              <a:off x="0" y="0"/>
              <a:ext cx="4816592" cy="1354667"/>
            </a:xfrm>
            <a:custGeom>
              <a:rect b="b" l="l" r="r" t="t"/>
              <a:pathLst>
                <a:path extrusionOk="0" h="13546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01045F">
                <a:alpha val="48240"/>
              </a:srgbClr>
            </a:solidFill>
            <a:ln>
              <a:noFill/>
            </a:ln>
          </p:spPr>
        </p:sp>
        <p:sp>
          <p:nvSpPr>
            <p:cNvPr id="257" name="Google Shape;257;p20"/>
            <p:cNvSpPr txBox="1"/>
            <p:nvPr/>
          </p:nvSpPr>
          <p:spPr>
            <a:xfrm>
              <a:off x="0" y="-38100"/>
              <a:ext cx="4816500" cy="139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8" name="Google Shape;258;p20"/>
          <p:cNvGrpSpPr/>
          <p:nvPr/>
        </p:nvGrpSpPr>
        <p:grpSpPr>
          <a:xfrm>
            <a:off x="8995550" y="-72329"/>
            <a:ext cx="148645" cy="5215727"/>
            <a:chOff x="0" y="-38100"/>
            <a:chExt cx="78300" cy="2747433"/>
          </a:xfrm>
        </p:grpSpPr>
        <p:sp>
          <p:nvSpPr>
            <p:cNvPr id="259" name="Google Shape;259;p20"/>
            <p:cNvSpPr/>
            <p:nvPr/>
          </p:nvSpPr>
          <p:spPr>
            <a:xfrm>
              <a:off x="0" y="0"/>
              <a:ext cx="78196" cy="2709333"/>
            </a:xfrm>
            <a:custGeom>
              <a:rect b="b" l="l" r="r" t="t"/>
              <a:pathLst>
                <a:path extrusionOk="0" h="2709333" w="78196">
                  <a:moveTo>
                    <a:pt x="0" y="0"/>
                  </a:moveTo>
                  <a:lnTo>
                    <a:pt x="78196" y="0"/>
                  </a:lnTo>
                  <a:lnTo>
                    <a:pt x="781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</p:sp>
        <p:sp>
          <p:nvSpPr>
            <p:cNvPr id="260" name="Google Shape;260;p20"/>
            <p:cNvSpPr txBox="1"/>
            <p:nvPr/>
          </p:nvSpPr>
          <p:spPr>
            <a:xfrm>
              <a:off x="0" y="-38100"/>
              <a:ext cx="783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1" name="Google Shape;261;p20"/>
          <p:cNvGrpSpPr/>
          <p:nvPr/>
        </p:nvGrpSpPr>
        <p:grpSpPr>
          <a:xfrm>
            <a:off x="0" y="-72329"/>
            <a:ext cx="148645" cy="5215727"/>
            <a:chOff x="0" y="-38100"/>
            <a:chExt cx="78300" cy="2747433"/>
          </a:xfrm>
        </p:grpSpPr>
        <p:sp>
          <p:nvSpPr>
            <p:cNvPr id="262" name="Google Shape;262;p20"/>
            <p:cNvSpPr/>
            <p:nvPr/>
          </p:nvSpPr>
          <p:spPr>
            <a:xfrm>
              <a:off x="0" y="0"/>
              <a:ext cx="78196" cy="2709333"/>
            </a:xfrm>
            <a:custGeom>
              <a:rect b="b" l="l" r="r" t="t"/>
              <a:pathLst>
                <a:path extrusionOk="0" h="2709333" w="78196">
                  <a:moveTo>
                    <a:pt x="0" y="0"/>
                  </a:moveTo>
                  <a:lnTo>
                    <a:pt x="78196" y="0"/>
                  </a:lnTo>
                  <a:lnTo>
                    <a:pt x="781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</p:sp>
        <p:sp>
          <p:nvSpPr>
            <p:cNvPr id="263" name="Google Shape;263;p20"/>
            <p:cNvSpPr txBox="1"/>
            <p:nvPr/>
          </p:nvSpPr>
          <p:spPr>
            <a:xfrm>
              <a:off x="0" y="-38100"/>
              <a:ext cx="783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4" name="Google Shape;264;p20"/>
          <p:cNvSpPr txBox="1"/>
          <p:nvPr/>
        </p:nvSpPr>
        <p:spPr>
          <a:xfrm>
            <a:off x="476175" y="0"/>
            <a:ext cx="46779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Decision Tree</a:t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65" name="Google Shape;26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50" y="749300"/>
            <a:ext cx="8846899" cy="4325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B2ED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21"/>
          <p:cNvGrpSpPr/>
          <p:nvPr/>
        </p:nvGrpSpPr>
        <p:grpSpPr>
          <a:xfrm>
            <a:off x="0" y="2499421"/>
            <a:ext cx="9143818" cy="2644281"/>
            <a:chOff x="0" y="-38100"/>
            <a:chExt cx="4816592" cy="1392900"/>
          </a:xfrm>
        </p:grpSpPr>
        <p:sp>
          <p:nvSpPr>
            <p:cNvPr id="271" name="Google Shape;271;p21"/>
            <p:cNvSpPr/>
            <p:nvPr/>
          </p:nvSpPr>
          <p:spPr>
            <a:xfrm>
              <a:off x="0" y="0"/>
              <a:ext cx="4816592" cy="1354667"/>
            </a:xfrm>
            <a:custGeom>
              <a:rect b="b" l="l" r="r" t="t"/>
              <a:pathLst>
                <a:path extrusionOk="0" h="13546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01045F">
                <a:alpha val="48240"/>
              </a:srgbClr>
            </a:solidFill>
            <a:ln>
              <a:noFill/>
            </a:ln>
          </p:spPr>
        </p:sp>
        <p:sp>
          <p:nvSpPr>
            <p:cNvPr id="272" name="Google Shape;272;p21"/>
            <p:cNvSpPr txBox="1"/>
            <p:nvPr/>
          </p:nvSpPr>
          <p:spPr>
            <a:xfrm>
              <a:off x="0" y="-38100"/>
              <a:ext cx="4816500" cy="139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73" name="Google Shape;27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250" y="320350"/>
            <a:ext cx="3175224" cy="2794314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1"/>
          <p:cNvSpPr txBox="1"/>
          <p:nvPr/>
        </p:nvSpPr>
        <p:spPr>
          <a:xfrm>
            <a:off x="874245" y="3235752"/>
            <a:ext cx="30861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75" name="Google Shape;275;p21"/>
          <p:cNvSpPr txBox="1"/>
          <p:nvPr/>
        </p:nvSpPr>
        <p:spPr>
          <a:xfrm>
            <a:off x="874245" y="3887684"/>
            <a:ext cx="4166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rgbClr val="FFE072"/>
                </a:solidFill>
                <a:latin typeface="Palanquin Dark"/>
                <a:ea typeface="Palanquin Dark"/>
                <a:cs typeface="Palanquin Dark"/>
                <a:sym typeface="Palanquin Dark"/>
              </a:rPr>
              <a:t>Random Forest</a:t>
            </a:r>
            <a:endParaRPr sz="100"/>
          </a:p>
        </p:txBody>
      </p:sp>
      <p:grpSp>
        <p:nvGrpSpPr>
          <p:cNvPr id="276" name="Google Shape;276;p21"/>
          <p:cNvGrpSpPr/>
          <p:nvPr/>
        </p:nvGrpSpPr>
        <p:grpSpPr>
          <a:xfrm>
            <a:off x="9069775" y="-72329"/>
            <a:ext cx="148645" cy="5215727"/>
            <a:chOff x="0" y="-38100"/>
            <a:chExt cx="78300" cy="2747433"/>
          </a:xfrm>
        </p:grpSpPr>
        <p:sp>
          <p:nvSpPr>
            <p:cNvPr id="277" name="Google Shape;277;p21"/>
            <p:cNvSpPr/>
            <p:nvPr/>
          </p:nvSpPr>
          <p:spPr>
            <a:xfrm>
              <a:off x="0" y="0"/>
              <a:ext cx="78196" cy="2709333"/>
            </a:xfrm>
            <a:custGeom>
              <a:rect b="b" l="l" r="r" t="t"/>
              <a:pathLst>
                <a:path extrusionOk="0" h="2709333" w="78196">
                  <a:moveTo>
                    <a:pt x="0" y="0"/>
                  </a:moveTo>
                  <a:lnTo>
                    <a:pt x="78196" y="0"/>
                  </a:lnTo>
                  <a:lnTo>
                    <a:pt x="781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</p:sp>
        <p:sp>
          <p:nvSpPr>
            <p:cNvPr id="278" name="Google Shape;278;p21"/>
            <p:cNvSpPr txBox="1"/>
            <p:nvPr/>
          </p:nvSpPr>
          <p:spPr>
            <a:xfrm>
              <a:off x="0" y="-38100"/>
              <a:ext cx="783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9" name="Google Shape;279;p21"/>
          <p:cNvGrpSpPr/>
          <p:nvPr/>
        </p:nvGrpSpPr>
        <p:grpSpPr>
          <a:xfrm>
            <a:off x="0" y="-72329"/>
            <a:ext cx="148645" cy="5215727"/>
            <a:chOff x="0" y="-38100"/>
            <a:chExt cx="78300" cy="2747433"/>
          </a:xfrm>
        </p:grpSpPr>
        <p:sp>
          <p:nvSpPr>
            <p:cNvPr id="280" name="Google Shape;280;p21"/>
            <p:cNvSpPr/>
            <p:nvPr/>
          </p:nvSpPr>
          <p:spPr>
            <a:xfrm>
              <a:off x="0" y="0"/>
              <a:ext cx="78196" cy="2709333"/>
            </a:xfrm>
            <a:custGeom>
              <a:rect b="b" l="l" r="r" t="t"/>
              <a:pathLst>
                <a:path extrusionOk="0" h="2709333" w="78196">
                  <a:moveTo>
                    <a:pt x="0" y="0"/>
                  </a:moveTo>
                  <a:lnTo>
                    <a:pt x="78196" y="0"/>
                  </a:lnTo>
                  <a:lnTo>
                    <a:pt x="781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</p:sp>
        <p:sp>
          <p:nvSpPr>
            <p:cNvPr id="281" name="Google Shape;281;p21"/>
            <p:cNvSpPr txBox="1"/>
            <p:nvPr/>
          </p:nvSpPr>
          <p:spPr>
            <a:xfrm>
              <a:off x="0" y="-38100"/>
              <a:ext cx="783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2" name="Google Shape;282;p21"/>
          <p:cNvSpPr txBox="1"/>
          <p:nvPr/>
        </p:nvSpPr>
        <p:spPr>
          <a:xfrm>
            <a:off x="4296850" y="63175"/>
            <a:ext cx="4773000" cy="17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Overall Accuracy: 75%</a:t>
            </a:r>
            <a:r>
              <a:rPr lang="en" sz="1300"/>
              <a:t> </a:t>
            </a:r>
            <a:endParaRPr sz="11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Best Prediction: Graduates (Class 2)</a:t>
            </a:r>
            <a:endParaRPr b="1"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377 correctly classified (85% recall).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Dropout Misclassification</a:t>
            </a:r>
            <a:endParaRPr b="1"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54 Dropouts misclassified as Enrolled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33 Dropouts predicted as Graduates</a:t>
            </a:r>
            <a:endParaRPr sz="1300"/>
          </a:p>
        </p:txBody>
      </p:sp>
      <p:pic>
        <p:nvPicPr>
          <p:cNvPr id="283" name="Google Shape;28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2050" y="1746550"/>
            <a:ext cx="3751606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B2ED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oogle Shape;288;p22"/>
          <p:cNvGrpSpPr/>
          <p:nvPr/>
        </p:nvGrpSpPr>
        <p:grpSpPr>
          <a:xfrm>
            <a:off x="0" y="2499421"/>
            <a:ext cx="9143818" cy="2644281"/>
            <a:chOff x="0" y="-38100"/>
            <a:chExt cx="4816592" cy="1392900"/>
          </a:xfrm>
        </p:grpSpPr>
        <p:sp>
          <p:nvSpPr>
            <p:cNvPr id="289" name="Google Shape;289;p22"/>
            <p:cNvSpPr/>
            <p:nvPr/>
          </p:nvSpPr>
          <p:spPr>
            <a:xfrm>
              <a:off x="0" y="0"/>
              <a:ext cx="4816592" cy="1354667"/>
            </a:xfrm>
            <a:custGeom>
              <a:rect b="b" l="l" r="r" t="t"/>
              <a:pathLst>
                <a:path extrusionOk="0" h="13546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01045F">
                <a:alpha val="48240"/>
              </a:srgbClr>
            </a:solidFill>
            <a:ln>
              <a:noFill/>
            </a:ln>
          </p:spPr>
        </p:sp>
        <p:sp>
          <p:nvSpPr>
            <p:cNvPr id="290" name="Google Shape;290;p22"/>
            <p:cNvSpPr txBox="1"/>
            <p:nvPr/>
          </p:nvSpPr>
          <p:spPr>
            <a:xfrm>
              <a:off x="0" y="-38100"/>
              <a:ext cx="4816500" cy="139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1" name="Google Shape;291;p22"/>
          <p:cNvGrpSpPr/>
          <p:nvPr/>
        </p:nvGrpSpPr>
        <p:grpSpPr>
          <a:xfrm>
            <a:off x="8995550" y="-72329"/>
            <a:ext cx="148645" cy="5215727"/>
            <a:chOff x="0" y="-38100"/>
            <a:chExt cx="78300" cy="2747433"/>
          </a:xfrm>
        </p:grpSpPr>
        <p:sp>
          <p:nvSpPr>
            <p:cNvPr id="292" name="Google Shape;292;p22"/>
            <p:cNvSpPr/>
            <p:nvPr/>
          </p:nvSpPr>
          <p:spPr>
            <a:xfrm>
              <a:off x="0" y="0"/>
              <a:ext cx="78196" cy="2709333"/>
            </a:xfrm>
            <a:custGeom>
              <a:rect b="b" l="l" r="r" t="t"/>
              <a:pathLst>
                <a:path extrusionOk="0" h="2709333" w="78196">
                  <a:moveTo>
                    <a:pt x="0" y="0"/>
                  </a:moveTo>
                  <a:lnTo>
                    <a:pt x="78196" y="0"/>
                  </a:lnTo>
                  <a:lnTo>
                    <a:pt x="781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</p:sp>
        <p:sp>
          <p:nvSpPr>
            <p:cNvPr id="293" name="Google Shape;293;p22"/>
            <p:cNvSpPr txBox="1"/>
            <p:nvPr/>
          </p:nvSpPr>
          <p:spPr>
            <a:xfrm>
              <a:off x="0" y="-38100"/>
              <a:ext cx="783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4" name="Google Shape;294;p22"/>
          <p:cNvGrpSpPr/>
          <p:nvPr/>
        </p:nvGrpSpPr>
        <p:grpSpPr>
          <a:xfrm>
            <a:off x="0" y="-72329"/>
            <a:ext cx="148645" cy="5215727"/>
            <a:chOff x="0" y="-38100"/>
            <a:chExt cx="78300" cy="2747433"/>
          </a:xfrm>
        </p:grpSpPr>
        <p:sp>
          <p:nvSpPr>
            <p:cNvPr id="295" name="Google Shape;295;p22"/>
            <p:cNvSpPr/>
            <p:nvPr/>
          </p:nvSpPr>
          <p:spPr>
            <a:xfrm>
              <a:off x="0" y="0"/>
              <a:ext cx="78196" cy="2709333"/>
            </a:xfrm>
            <a:custGeom>
              <a:rect b="b" l="l" r="r" t="t"/>
              <a:pathLst>
                <a:path extrusionOk="0" h="2709333" w="78196">
                  <a:moveTo>
                    <a:pt x="0" y="0"/>
                  </a:moveTo>
                  <a:lnTo>
                    <a:pt x="78196" y="0"/>
                  </a:lnTo>
                  <a:lnTo>
                    <a:pt x="781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</p:sp>
        <p:sp>
          <p:nvSpPr>
            <p:cNvPr id="296" name="Google Shape;296;p22"/>
            <p:cNvSpPr txBox="1"/>
            <p:nvPr/>
          </p:nvSpPr>
          <p:spPr>
            <a:xfrm>
              <a:off x="0" y="-38100"/>
              <a:ext cx="783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7" name="Google Shape;297;p22"/>
          <p:cNvSpPr txBox="1"/>
          <p:nvPr/>
        </p:nvSpPr>
        <p:spPr>
          <a:xfrm>
            <a:off x="476175" y="0"/>
            <a:ext cx="46779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2"/>
                </a:solidFill>
              </a:rPr>
              <a:t>Random Forest</a:t>
            </a:r>
            <a:endParaRPr b="1" sz="2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98" name="Google Shape;29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50" y="1198050"/>
            <a:ext cx="3912460" cy="32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2"/>
          <p:cNvSpPr txBox="1"/>
          <p:nvPr/>
        </p:nvSpPr>
        <p:spPr>
          <a:xfrm>
            <a:off x="4160450" y="1140500"/>
            <a:ext cx="4835100" cy="30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Strongest Predictors (Positive Correlation)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Curricular Units - S2 &amp; S1 - Higher approval rates and grades in </a:t>
            </a:r>
            <a:r>
              <a:rPr b="1" lang="en" sz="1100"/>
              <a:t>first and second semesters</a:t>
            </a:r>
            <a:r>
              <a:rPr lang="en" sz="1100"/>
              <a:t> strongly correlate with academic success.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Higher </a:t>
            </a:r>
            <a:r>
              <a:rPr b="1" lang="en" sz="1100"/>
              <a:t>admission grades</a:t>
            </a:r>
            <a:r>
              <a:rPr lang="en" sz="1100"/>
              <a:t> positively correlate with better academic outcomes.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E072"/>
                </a:solidFill>
              </a:rPr>
              <a:t>Negative Correlation (Risk Factors for Dropout)</a:t>
            </a:r>
            <a:endParaRPr b="1" sz="1100">
              <a:solidFill>
                <a:srgbClr val="FFE07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072"/>
              </a:buClr>
              <a:buSzPts val="1100"/>
              <a:buChar char="●"/>
            </a:pPr>
            <a:r>
              <a:rPr b="1" lang="en" sz="1100">
                <a:solidFill>
                  <a:srgbClr val="FFE072"/>
                </a:solidFill>
              </a:rPr>
              <a:t>Age at Time of Enrollment, Debtor Status, Gender: </a:t>
            </a:r>
            <a:r>
              <a:rPr lang="en" sz="1100">
                <a:solidFill>
                  <a:srgbClr val="FFE072"/>
                </a:solidFill>
              </a:rPr>
              <a:t>Older students &amp; those with outstanding debt are at a higher risk of dropout.</a:t>
            </a:r>
            <a:endParaRPr sz="1100">
              <a:solidFill>
                <a:srgbClr val="FFE07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072"/>
              </a:buClr>
              <a:buSzPts val="1100"/>
              <a:buChar char="●"/>
            </a:pPr>
            <a:r>
              <a:rPr b="1" lang="en" sz="1100">
                <a:solidFill>
                  <a:srgbClr val="FFE072"/>
                </a:solidFill>
              </a:rPr>
              <a:t>Previous Qualification &amp; Mother’s Qualification: </a:t>
            </a:r>
            <a:r>
              <a:rPr lang="en" sz="1100">
                <a:solidFill>
                  <a:srgbClr val="FFE072"/>
                </a:solidFill>
              </a:rPr>
              <a:t>Lower previous qualifications may indicate a weaker academic foundation, impacting retention.</a:t>
            </a:r>
            <a:endParaRPr sz="1100">
              <a:solidFill>
                <a:srgbClr val="FFE072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B2ED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23"/>
          <p:cNvGrpSpPr/>
          <p:nvPr/>
        </p:nvGrpSpPr>
        <p:grpSpPr>
          <a:xfrm>
            <a:off x="-148275" y="2499221"/>
            <a:ext cx="9143818" cy="2644281"/>
            <a:chOff x="0" y="-38100"/>
            <a:chExt cx="4816592" cy="1392900"/>
          </a:xfrm>
        </p:grpSpPr>
        <p:sp>
          <p:nvSpPr>
            <p:cNvPr id="305" name="Google Shape;305;p23"/>
            <p:cNvSpPr/>
            <p:nvPr/>
          </p:nvSpPr>
          <p:spPr>
            <a:xfrm>
              <a:off x="0" y="0"/>
              <a:ext cx="4816592" cy="1354667"/>
            </a:xfrm>
            <a:custGeom>
              <a:rect b="b" l="l" r="r" t="t"/>
              <a:pathLst>
                <a:path extrusionOk="0" h="13546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01045F">
                <a:alpha val="48240"/>
              </a:srgbClr>
            </a:solidFill>
            <a:ln>
              <a:noFill/>
            </a:ln>
          </p:spPr>
        </p:sp>
        <p:sp>
          <p:nvSpPr>
            <p:cNvPr id="306" name="Google Shape;306;p23"/>
            <p:cNvSpPr txBox="1"/>
            <p:nvPr/>
          </p:nvSpPr>
          <p:spPr>
            <a:xfrm>
              <a:off x="0" y="-38100"/>
              <a:ext cx="4816500" cy="139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7" name="Google Shape;307;p23"/>
          <p:cNvGrpSpPr/>
          <p:nvPr/>
        </p:nvGrpSpPr>
        <p:grpSpPr>
          <a:xfrm>
            <a:off x="8995550" y="-72329"/>
            <a:ext cx="148645" cy="5215727"/>
            <a:chOff x="0" y="-38100"/>
            <a:chExt cx="78300" cy="2747433"/>
          </a:xfrm>
        </p:grpSpPr>
        <p:sp>
          <p:nvSpPr>
            <p:cNvPr id="308" name="Google Shape;308;p23"/>
            <p:cNvSpPr/>
            <p:nvPr/>
          </p:nvSpPr>
          <p:spPr>
            <a:xfrm>
              <a:off x="0" y="0"/>
              <a:ext cx="78196" cy="2709333"/>
            </a:xfrm>
            <a:custGeom>
              <a:rect b="b" l="l" r="r" t="t"/>
              <a:pathLst>
                <a:path extrusionOk="0" h="2709333" w="78196">
                  <a:moveTo>
                    <a:pt x="0" y="0"/>
                  </a:moveTo>
                  <a:lnTo>
                    <a:pt x="78196" y="0"/>
                  </a:lnTo>
                  <a:lnTo>
                    <a:pt x="781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</p:sp>
        <p:sp>
          <p:nvSpPr>
            <p:cNvPr id="309" name="Google Shape;309;p23"/>
            <p:cNvSpPr txBox="1"/>
            <p:nvPr/>
          </p:nvSpPr>
          <p:spPr>
            <a:xfrm>
              <a:off x="0" y="-38100"/>
              <a:ext cx="783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0" name="Google Shape;310;p23"/>
          <p:cNvGrpSpPr/>
          <p:nvPr/>
        </p:nvGrpSpPr>
        <p:grpSpPr>
          <a:xfrm>
            <a:off x="0" y="-72329"/>
            <a:ext cx="148645" cy="5215727"/>
            <a:chOff x="0" y="-38100"/>
            <a:chExt cx="78300" cy="2747433"/>
          </a:xfrm>
        </p:grpSpPr>
        <p:sp>
          <p:nvSpPr>
            <p:cNvPr id="311" name="Google Shape;311;p23"/>
            <p:cNvSpPr/>
            <p:nvPr/>
          </p:nvSpPr>
          <p:spPr>
            <a:xfrm>
              <a:off x="0" y="0"/>
              <a:ext cx="78196" cy="2709333"/>
            </a:xfrm>
            <a:custGeom>
              <a:rect b="b" l="l" r="r" t="t"/>
              <a:pathLst>
                <a:path extrusionOk="0" h="2709333" w="78196">
                  <a:moveTo>
                    <a:pt x="0" y="0"/>
                  </a:moveTo>
                  <a:lnTo>
                    <a:pt x="78196" y="0"/>
                  </a:lnTo>
                  <a:lnTo>
                    <a:pt x="781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</p:sp>
        <p:sp>
          <p:nvSpPr>
            <p:cNvPr id="312" name="Google Shape;312;p23"/>
            <p:cNvSpPr txBox="1"/>
            <p:nvPr/>
          </p:nvSpPr>
          <p:spPr>
            <a:xfrm>
              <a:off x="0" y="-38100"/>
              <a:ext cx="783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3" name="Google Shape;313;p23"/>
          <p:cNvSpPr txBox="1"/>
          <p:nvPr/>
        </p:nvSpPr>
        <p:spPr>
          <a:xfrm>
            <a:off x="476175" y="0"/>
            <a:ext cx="46779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2"/>
                </a:solidFill>
              </a:rPr>
              <a:t>Random Forest</a:t>
            </a:r>
            <a:endParaRPr b="1" sz="2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14" name="Google Shape;314;p23"/>
          <p:cNvSpPr txBox="1"/>
          <p:nvPr/>
        </p:nvSpPr>
        <p:spPr>
          <a:xfrm>
            <a:off x="391500" y="1573750"/>
            <a:ext cx="4095900" cy="3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Training Accuracy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As the dataset size increases, training accuracy </a:t>
            </a:r>
            <a:r>
              <a:rPr b="1" lang="en" sz="1100"/>
              <a:t>gradually decreases</a:t>
            </a:r>
            <a:r>
              <a:rPr lang="en" sz="1100"/>
              <a:t>, stabilizing around </a:t>
            </a:r>
            <a:r>
              <a:rPr b="1" lang="en" sz="1100"/>
              <a:t>92%</a:t>
            </a:r>
            <a:r>
              <a:rPr lang="en" sz="1100"/>
              <a:t>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E072"/>
                </a:solidFill>
              </a:rPr>
              <a:t>Validation Accuracy</a:t>
            </a:r>
            <a:endParaRPr b="1" sz="1100">
              <a:solidFill>
                <a:srgbClr val="FFE07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072"/>
              </a:buClr>
              <a:buSzPts val="1100"/>
              <a:buChar char="●"/>
            </a:pPr>
            <a:r>
              <a:rPr lang="en" sz="1100">
                <a:solidFill>
                  <a:srgbClr val="FFE072"/>
                </a:solidFill>
              </a:rPr>
              <a:t>The validation accuracy remains significantly lower than training accuracy.</a:t>
            </a:r>
            <a:endParaRPr sz="1100">
              <a:solidFill>
                <a:srgbClr val="FFE07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072"/>
              </a:buClr>
              <a:buSzPts val="1100"/>
              <a:buChar char="●"/>
            </a:pPr>
            <a:r>
              <a:rPr lang="en" sz="1100">
                <a:solidFill>
                  <a:srgbClr val="FFE072"/>
                </a:solidFill>
              </a:rPr>
              <a:t>The gap between training and validation accuracy suggests overfitting</a:t>
            </a:r>
            <a:endParaRPr sz="1100">
              <a:solidFill>
                <a:srgbClr val="FFE07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E07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E072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E072"/>
                </a:solidFill>
              </a:rPr>
              <a:t>Stability at Larger Dataset Sizes</a:t>
            </a:r>
            <a:endParaRPr b="1" sz="1100">
              <a:solidFill>
                <a:srgbClr val="FFE07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072"/>
              </a:buClr>
              <a:buSzPts val="1100"/>
              <a:buChar char="●"/>
            </a:pPr>
            <a:r>
              <a:rPr lang="en" sz="1100">
                <a:solidFill>
                  <a:srgbClr val="FFE072"/>
                </a:solidFill>
              </a:rPr>
              <a:t>validation accuracy </a:t>
            </a:r>
            <a:r>
              <a:rPr b="1" lang="en" sz="1100">
                <a:solidFill>
                  <a:srgbClr val="FFE072"/>
                </a:solidFill>
              </a:rPr>
              <a:t>plateaus</a:t>
            </a:r>
            <a:r>
              <a:rPr lang="en" sz="1100">
                <a:solidFill>
                  <a:srgbClr val="FFE072"/>
                </a:solidFill>
              </a:rPr>
              <a:t> (~75%)</a:t>
            </a:r>
            <a:endParaRPr sz="1100">
              <a:solidFill>
                <a:srgbClr val="FFE07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5" name="Google Shape;3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0075"/>
            <a:ext cx="4295776" cy="26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2150" y="2796128"/>
            <a:ext cx="3052920" cy="220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B2ED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" y="0"/>
            <a:ext cx="444266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4"/>
          <p:cNvSpPr txBox="1"/>
          <p:nvPr/>
        </p:nvSpPr>
        <p:spPr>
          <a:xfrm>
            <a:off x="514350" y="694562"/>
            <a:ext cx="294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E072"/>
                </a:solidFill>
                <a:latin typeface="Palanquin Dark"/>
                <a:ea typeface="Palanquin Dark"/>
                <a:cs typeface="Palanquin Dark"/>
                <a:sym typeface="Palanquin Dark"/>
              </a:rPr>
              <a:t>Conclusion</a:t>
            </a:r>
            <a:endParaRPr sz="700"/>
          </a:p>
        </p:txBody>
      </p:sp>
      <p:grpSp>
        <p:nvGrpSpPr>
          <p:cNvPr id="323" name="Google Shape;323;p24"/>
          <p:cNvGrpSpPr/>
          <p:nvPr/>
        </p:nvGrpSpPr>
        <p:grpSpPr>
          <a:xfrm>
            <a:off x="8995550" y="-72329"/>
            <a:ext cx="148645" cy="5215727"/>
            <a:chOff x="0" y="-38100"/>
            <a:chExt cx="78300" cy="2747433"/>
          </a:xfrm>
        </p:grpSpPr>
        <p:sp>
          <p:nvSpPr>
            <p:cNvPr id="324" name="Google Shape;324;p24"/>
            <p:cNvSpPr/>
            <p:nvPr/>
          </p:nvSpPr>
          <p:spPr>
            <a:xfrm>
              <a:off x="0" y="0"/>
              <a:ext cx="78196" cy="2709333"/>
            </a:xfrm>
            <a:custGeom>
              <a:rect b="b" l="l" r="r" t="t"/>
              <a:pathLst>
                <a:path extrusionOk="0" h="2709333" w="78196">
                  <a:moveTo>
                    <a:pt x="0" y="0"/>
                  </a:moveTo>
                  <a:lnTo>
                    <a:pt x="78196" y="0"/>
                  </a:lnTo>
                  <a:lnTo>
                    <a:pt x="781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E072"/>
            </a:solidFill>
            <a:ln>
              <a:noFill/>
            </a:ln>
          </p:spPr>
        </p:sp>
        <p:sp>
          <p:nvSpPr>
            <p:cNvPr id="325" name="Google Shape;325;p24"/>
            <p:cNvSpPr txBox="1"/>
            <p:nvPr/>
          </p:nvSpPr>
          <p:spPr>
            <a:xfrm>
              <a:off x="0" y="-38100"/>
              <a:ext cx="783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6" name="Google Shape;326;p24"/>
          <p:cNvGrpSpPr/>
          <p:nvPr/>
        </p:nvGrpSpPr>
        <p:grpSpPr>
          <a:xfrm>
            <a:off x="0" y="-72329"/>
            <a:ext cx="148645" cy="5215727"/>
            <a:chOff x="0" y="-38100"/>
            <a:chExt cx="78300" cy="2747433"/>
          </a:xfrm>
        </p:grpSpPr>
        <p:sp>
          <p:nvSpPr>
            <p:cNvPr id="327" name="Google Shape;327;p24"/>
            <p:cNvSpPr/>
            <p:nvPr/>
          </p:nvSpPr>
          <p:spPr>
            <a:xfrm>
              <a:off x="0" y="0"/>
              <a:ext cx="78196" cy="2709333"/>
            </a:xfrm>
            <a:custGeom>
              <a:rect b="b" l="l" r="r" t="t"/>
              <a:pathLst>
                <a:path extrusionOk="0" h="2709333" w="78196">
                  <a:moveTo>
                    <a:pt x="0" y="0"/>
                  </a:moveTo>
                  <a:lnTo>
                    <a:pt x="78196" y="0"/>
                  </a:lnTo>
                  <a:lnTo>
                    <a:pt x="781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E072"/>
            </a:solidFill>
            <a:ln>
              <a:noFill/>
            </a:ln>
          </p:spPr>
        </p:sp>
        <p:sp>
          <p:nvSpPr>
            <p:cNvPr id="328" name="Google Shape;328;p24"/>
            <p:cNvSpPr txBox="1"/>
            <p:nvPr/>
          </p:nvSpPr>
          <p:spPr>
            <a:xfrm>
              <a:off x="0" y="-38100"/>
              <a:ext cx="783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329" name="Google Shape;329;p24"/>
          <p:cNvGraphicFramePr/>
          <p:nvPr/>
        </p:nvGraphicFramePr>
        <p:xfrm>
          <a:off x="4443600" y="474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{5980990A-63B4-499C-9CDE-5FFC6F9EEE1C}</a:tableStyleId>
              </a:tblPr>
              <a:tblGrid>
                <a:gridCol w="2726425"/>
                <a:gridCol w="1886850"/>
              </a:tblGrid>
              <a:tr h="413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</a:t>
                      </a:r>
                      <a:endParaRPr/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Accuracy</a:t>
                      </a:r>
                      <a:endParaRPr/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Neural Network</a:t>
                      </a:r>
                      <a:endParaRPr/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72%</a:t>
                      </a:r>
                      <a:endParaRPr/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Logistic Regression</a:t>
                      </a:r>
                      <a:endParaRPr/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75%</a:t>
                      </a:r>
                      <a:endParaRPr/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Decision Tree</a:t>
                      </a:r>
                      <a:endParaRPr/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75%</a:t>
                      </a:r>
                      <a:endParaRPr/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Random Forest</a:t>
                      </a:r>
                      <a:endParaRPr/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75%</a:t>
                      </a:r>
                      <a:endParaRPr/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30" name="Google Shape;330;p24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31" name="Google Shape;331;p24"/>
          <p:cNvSpPr txBox="1"/>
          <p:nvPr/>
        </p:nvSpPr>
        <p:spPr>
          <a:xfrm>
            <a:off x="4741325" y="2921000"/>
            <a:ext cx="3000000" cy="18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24242"/>
                </a:solidFill>
              </a:rPr>
              <a:t>Model is not strong enough to predict an outcome</a:t>
            </a:r>
            <a:endParaRPr b="1" sz="2100">
              <a:solidFill>
                <a:srgbClr val="42424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B2ED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p25"/>
          <p:cNvGrpSpPr/>
          <p:nvPr/>
        </p:nvGrpSpPr>
        <p:grpSpPr>
          <a:xfrm>
            <a:off x="-148275" y="2499221"/>
            <a:ext cx="9143818" cy="2644281"/>
            <a:chOff x="0" y="-38100"/>
            <a:chExt cx="4816592" cy="1392900"/>
          </a:xfrm>
        </p:grpSpPr>
        <p:sp>
          <p:nvSpPr>
            <p:cNvPr id="337" name="Google Shape;337;p25"/>
            <p:cNvSpPr/>
            <p:nvPr/>
          </p:nvSpPr>
          <p:spPr>
            <a:xfrm>
              <a:off x="0" y="0"/>
              <a:ext cx="4816592" cy="1354667"/>
            </a:xfrm>
            <a:custGeom>
              <a:rect b="b" l="l" r="r" t="t"/>
              <a:pathLst>
                <a:path extrusionOk="0" h="13546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01045F">
                <a:alpha val="48240"/>
              </a:srgbClr>
            </a:solidFill>
            <a:ln>
              <a:noFill/>
            </a:ln>
          </p:spPr>
        </p:sp>
        <p:sp>
          <p:nvSpPr>
            <p:cNvPr id="338" name="Google Shape;338;p25"/>
            <p:cNvSpPr txBox="1"/>
            <p:nvPr/>
          </p:nvSpPr>
          <p:spPr>
            <a:xfrm>
              <a:off x="0" y="-38100"/>
              <a:ext cx="4816500" cy="139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9" name="Google Shape;339;p25"/>
          <p:cNvGrpSpPr/>
          <p:nvPr/>
        </p:nvGrpSpPr>
        <p:grpSpPr>
          <a:xfrm>
            <a:off x="8995550" y="-72329"/>
            <a:ext cx="148645" cy="5215727"/>
            <a:chOff x="0" y="-38100"/>
            <a:chExt cx="78300" cy="2747433"/>
          </a:xfrm>
        </p:grpSpPr>
        <p:sp>
          <p:nvSpPr>
            <p:cNvPr id="340" name="Google Shape;340;p25"/>
            <p:cNvSpPr/>
            <p:nvPr/>
          </p:nvSpPr>
          <p:spPr>
            <a:xfrm>
              <a:off x="0" y="0"/>
              <a:ext cx="78196" cy="2709333"/>
            </a:xfrm>
            <a:custGeom>
              <a:rect b="b" l="l" r="r" t="t"/>
              <a:pathLst>
                <a:path extrusionOk="0" h="2709333" w="78196">
                  <a:moveTo>
                    <a:pt x="0" y="0"/>
                  </a:moveTo>
                  <a:lnTo>
                    <a:pt x="78196" y="0"/>
                  </a:lnTo>
                  <a:lnTo>
                    <a:pt x="781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</p:sp>
        <p:sp>
          <p:nvSpPr>
            <p:cNvPr id="341" name="Google Shape;341;p25"/>
            <p:cNvSpPr txBox="1"/>
            <p:nvPr/>
          </p:nvSpPr>
          <p:spPr>
            <a:xfrm>
              <a:off x="0" y="-38100"/>
              <a:ext cx="783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2" name="Google Shape;342;p25"/>
          <p:cNvGrpSpPr/>
          <p:nvPr/>
        </p:nvGrpSpPr>
        <p:grpSpPr>
          <a:xfrm>
            <a:off x="0" y="-72329"/>
            <a:ext cx="148645" cy="5215727"/>
            <a:chOff x="0" y="-38100"/>
            <a:chExt cx="78300" cy="2747433"/>
          </a:xfrm>
        </p:grpSpPr>
        <p:sp>
          <p:nvSpPr>
            <p:cNvPr id="343" name="Google Shape;343;p25"/>
            <p:cNvSpPr/>
            <p:nvPr/>
          </p:nvSpPr>
          <p:spPr>
            <a:xfrm>
              <a:off x="0" y="0"/>
              <a:ext cx="78196" cy="2709333"/>
            </a:xfrm>
            <a:custGeom>
              <a:rect b="b" l="l" r="r" t="t"/>
              <a:pathLst>
                <a:path extrusionOk="0" h="2709333" w="78196">
                  <a:moveTo>
                    <a:pt x="0" y="0"/>
                  </a:moveTo>
                  <a:lnTo>
                    <a:pt x="78196" y="0"/>
                  </a:lnTo>
                  <a:lnTo>
                    <a:pt x="781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</p:sp>
        <p:sp>
          <p:nvSpPr>
            <p:cNvPr id="344" name="Google Shape;344;p25"/>
            <p:cNvSpPr txBox="1"/>
            <p:nvPr/>
          </p:nvSpPr>
          <p:spPr>
            <a:xfrm>
              <a:off x="0" y="-38100"/>
              <a:ext cx="783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45" name="Google Shape;3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2150" y="2796128"/>
            <a:ext cx="3052920" cy="2201399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5"/>
          <p:cNvSpPr txBox="1"/>
          <p:nvPr/>
        </p:nvSpPr>
        <p:spPr>
          <a:xfrm>
            <a:off x="0" y="0"/>
            <a:ext cx="6815700" cy="30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500"/>
              <a:buFont typeface="Nunito"/>
              <a:buChar char="●"/>
            </a:pPr>
            <a:r>
              <a:rPr lang="en" sz="15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Collect </a:t>
            </a:r>
            <a:r>
              <a:rPr b="1" lang="en" sz="15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data </a:t>
            </a:r>
            <a:r>
              <a:rPr lang="en" sz="15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for </a:t>
            </a:r>
            <a:r>
              <a:rPr b="1" lang="en" sz="15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new features</a:t>
            </a:r>
            <a:endParaRPr b="1" sz="15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500"/>
              <a:buFont typeface="Nunito"/>
              <a:buChar char="●"/>
            </a:pPr>
            <a:r>
              <a:rPr lang="en" sz="15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Calculate total </a:t>
            </a:r>
            <a:r>
              <a:rPr b="1" lang="en" sz="15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credit hours</a:t>
            </a:r>
            <a:r>
              <a:rPr lang="en" sz="15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 taken </a:t>
            </a:r>
            <a:r>
              <a:rPr b="1" lang="en" sz="15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per semester</a:t>
            </a:r>
            <a:endParaRPr b="1" sz="15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500"/>
              <a:buFont typeface="Nunito"/>
              <a:buChar char="●"/>
            </a:pPr>
            <a:r>
              <a:rPr lang="en" sz="15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Factor in </a:t>
            </a:r>
            <a:r>
              <a:rPr b="1" lang="en" sz="15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financial situations</a:t>
            </a:r>
            <a:endParaRPr b="1" sz="15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500"/>
              <a:buFont typeface="Nunito"/>
              <a:buChar char="○"/>
            </a:pPr>
            <a:r>
              <a:rPr lang="en" sz="15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Credit Score / debt</a:t>
            </a:r>
            <a:endParaRPr sz="15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500"/>
              <a:buFont typeface="Nunito"/>
              <a:buChar char="○"/>
            </a:pPr>
            <a:r>
              <a:rPr b="1" lang="en" sz="15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Work </a:t>
            </a:r>
            <a:r>
              <a:rPr lang="en" sz="15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or </a:t>
            </a:r>
            <a:r>
              <a:rPr b="1" lang="en" sz="15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no work</a:t>
            </a:r>
            <a:endParaRPr b="1" sz="15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500"/>
              <a:buFont typeface="Nunito"/>
              <a:buChar char="○"/>
            </a:pPr>
            <a:r>
              <a:rPr b="1" lang="en" sz="15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Financial aid</a:t>
            </a:r>
            <a:r>
              <a:rPr lang="en" sz="15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 from </a:t>
            </a:r>
            <a:r>
              <a:rPr b="1" lang="en" sz="15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family </a:t>
            </a:r>
            <a:r>
              <a:rPr lang="en" sz="15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or </a:t>
            </a:r>
            <a:r>
              <a:rPr b="1" lang="en" sz="15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no </a:t>
            </a:r>
            <a:r>
              <a:rPr lang="en" sz="15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familial financial </a:t>
            </a:r>
            <a:r>
              <a:rPr b="1" lang="en" sz="15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aid</a:t>
            </a:r>
            <a:endParaRPr b="1" sz="15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500"/>
              <a:buFont typeface="Nunito"/>
              <a:buChar char="●"/>
            </a:pPr>
            <a:r>
              <a:rPr b="1" lang="en" sz="15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Number </a:t>
            </a:r>
            <a:r>
              <a:rPr lang="en" sz="15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of </a:t>
            </a:r>
            <a:r>
              <a:rPr b="1" lang="en" sz="15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kids</a:t>
            </a:r>
            <a:r>
              <a:rPr lang="en" sz="15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?</a:t>
            </a:r>
            <a:endParaRPr sz="15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500"/>
              <a:buFont typeface="Nunito"/>
              <a:buChar char="●"/>
            </a:pPr>
            <a:r>
              <a:rPr b="1" lang="en" sz="15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Reduce </a:t>
            </a:r>
            <a:r>
              <a:rPr lang="en" sz="15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target </a:t>
            </a:r>
            <a:r>
              <a:rPr b="1" lang="en" sz="15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outcome -</a:t>
            </a:r>
            <a:r>
              <a:rPr lang="en" sz="15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&gt; </a:t>
            </a:r>
            <a:r>
              <a:rPr b="1" lang="en" sz="15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drop enrolled </a:t>
            </a:r>
            <a:r>
              <a:rPr lang="en" sz="15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value</a:t>
            </a:r>
            <a:endParaRPr sz="15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500"/>
              <a:buFont typeface="Nunito"/>
              <a:buChar char="○"/>
            </a:pPr>
            <a:r>
              <a:rPr b="1" lang="en" sz="15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Accuracy </a:t>
            </a:r>
            <a:r>
              <a:rPr lang="en" sz="15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would </a:t>
            </a:r>
            <a:r>
              <a:rPr b="1" lang="en" sz="15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increase </a:t>
            </a:r>
            <a:r>
              <a:rPr lang="en" sz="15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to </a:t>
            </a:r>
            <a:r>
              <a:rPr b="1" lang="en" sz="15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95%</a:t>
            </a:r>
            <a:endParaRPr b="1" sz="15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B2ED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1"/>
          <p:cNvGrpSpPr/>
          <p:nvPr/>
        </p:nvGrpSpPr>
        <p:grpSpPr>
          <a:xfrm>
            <a:off x="0" y="2499420"/>
            <a:ext cx="9144000" cy="2644080"/>
            <a:chOff x="0" y="-38100"/>
            <a:chExt cx="4816593" cy="1392767"/>
          </a:xfrm>
        </p:grpSpPr>
        <p:sp>
          <p:nvSpPr>
            <p:cNvPr id="103" name="Google Shape;103;p11"/>
            <p:cNvSpPr/>
            <p:nvPr/>
          </p:nvSpPr>
          <p:spPr>
            <a:xfrm>
              <a:off x="0" y="0"/>
              <a:ext cx="4816592" cy="1354667"/>
            </a:xfrm>
            <a:custGeom>
              <a:rect b="b" l="l" r="r" t="t"/>
              <a:pathLst>
                <a:path extrusionOk="0" h="13546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01045F">
                <a:alpha val="48235"/>
              </a:srgbClr>
            </a:solidFill>
            <a:ln>
              <a:noFill/>
            </a:ln>
          </p:spPr>
        </p:sp>
        <p:sp>
          <p:nvSpPr>
            <p:cNvPr id="104" name="Google Shape;104;p11"/>
            <p:cNvSpPr txBox="1"/>
            <p:nvPr/>
          </p:nvSpPr>
          <p:spPr>
            <a:xfrm>
              <a:off x="0" y="-38100"/>
              <a:ext cx="4816593" cy="13927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5" name="Google Shape;10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08923" y="0"/>
            <a:ext cx="457064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1"/>
          <p:cNvSpPr/>
          <p:nvPr/>
        </p:nvSpPr>
        <p:spPr>
          <a:xfrm rot="193380">
            <a:off x="2600908" y="-993969"/>
            <a:ext cx="3592285" cy="2057400"/>
          </a:xfrm>
          <a:custGeom>
            <a:rect b="b" l="l" r="r" t="t"/>
            <a:pathLst>
              <a:path extrusionOk="0" h="4114800" w="7184571">
                <a:moveTo>
                  <a:pt x="0" y="0"/>
                </a:moveTo>
                <a:lnTo>
                  <a:pt x="7184572" y="0"/>
                </a:lnTo>
                <a:lnTo>
                  <a:pt x="71845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7" name="Google Shape;107;p11"/>
          <p:cNvSpPr txBox="1"/>
          <p:nvPr/>
        </p:nvSpPr>
        <p:spPr>
          <a:xfrm>
            <a:off x="3478524" y="96904"/>
            <a:ext cx="4838700" cy="20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24242"/>
                </a:solidFill>
              </a:rPr>
              <a:t>Objective</a:t>
            </a:r>
            <a:endParaRPr b="1" sz="2800">
              <a:solidFill>
                <a:srgbClr val="42424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0">
              <a:solidFill>
                <a:srgbClr val="FFFFFF"/>
              </a:solidFill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grpSp>
        <p:nvGrpSpPr>
          <p:cNvPr id="108" name="Google Shape;108;p11"/>
          <p:cNvGrpSpPr/>
          <p:nvPr/>
        </p:nvGrpSpPr>
        <p:grpSpPr>
          <a:xfrm>
            <a:off x="8995550" y="-72330"/>
            <a:ext cx="148450" cy="5215830"/>
            <a:chOff x="0" y="-38100"/>
            <a:chExt cx="78196" cy="2747433"/>
          </a:xfrm>
        </p:grpSpPr>
        <p:sp>
          <p:nvSpPr>
            <p:cNvPr id="109" name="Google Shape;109;p11"/>
            <p:cNvSpPr/>
            <p:nvPr/>
          </p:nvSpPr>
          <p:spPr>
            <a:xfrm>
              <a:off x="0" y="0"/>
              <a:ext cx="78196" cy="2709333"/>
            </a:xfrm>
            <a:custGeom>
              <a:rect b="b" l="l" r="r" t="t"/>
              <a:pathLst>
                <a:path extrusionOk="0" h="2709333" w="78196">
                  <a:moveTo>
                    <a:pt x="0" y="0"/>
                  </a:moveTo>
                  <a:lnTo>
                    <a:pt x="78196" y="0"/>
                  </a:lnTo>
                  <a:lnTo>
                    <a:pt x="781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E072"/>
            </a:solidFill>
            <a:ln>
              <a:noFill/>
            </a:ln>
          </p:spPr>
        </p:sp>
        <p:sp>
          <p:nvSpPr>
            <p:cNvPr id="110" name="Google Shape;110;p11"/>
            <p:cNvSpPr txBox="1"/>
            <p:nvPr/>
          </p:nvSpPr>
          <p:spPr>
            <a:xfrm>
              <a:off x="0" y="-38100"/>
              <a:ext cx="78196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" name="Google Shape;111;p11"/>
          <p:cNvGrpSpPr/>
          <p:nvPr/>
        </p:nvGrpSpPr>
        <p:grpSpPr>
          <a:xfrm>
            <a:off x="0" y="-72330"/>
            <a:ext cx="148450" cy="5215830"/>
            <a:chOff x="0" y="-38100"/>
            <a:chExt cx="78196" cy="2747433"/>
          </a:xfrm>
        </p:grpSpPr>
        <p:sp>
          <p:nvSpPr>
            <p:cNvPr id="112" name="Google Shape;112;p11"/>
            <p:cNvSpPr/>
            <p:nvPr/>
          </p:nvSpPr>
          <p:spPr>
            <a:xfrm>
              <a:off x="0" y="0"/>
              <a:ext cx="78196" cy="2709333"/>
            </a:xfrm>
            <a:custGeom>
              <a:rect b="b" l="l" r="r" t="t"/>
              <a:pathLst>
                <a:path extrusionOk="0" h="2709333" w="78196">
                  <a:moveTo>
                    <a:pt x="0" y="0"/>
                  </a:moveTo>
                  <a:lnTo>
                    <a:pt x="78196" y="0"/>
                  </a:lnTo>
                  <a:lnTo>
                    <a:pt x="781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E072"/>
            </a:solidFill>
            <a:ln>
              <a:noFill/>
            </a:ln>
          </p:spPr>
        </p:sp>
        <p:sp>
          <p:nvSpPr>
            <p:cNvPr id="113" name="Google Shape;113;p11"/>
            <p:cNvSpPr txBox="1"/>
            <p:nvPr/>
          </p:nvSpPr>
          <p:spPr>
            <a:xfrm>
              <a:off x="0" y="-38100"/>
              <a:ext cx="78196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114;p11"/>
          <p:cNvSpPr txBox="1"/>
          <p:nvPr/>
        </p:nvSpPr>
        <p:spPr>
          <a:xfrm>
            <a:off x="3196150" y="994850"/>
            <a:ext cx="6106500" cy="29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</a:pPr>
            <a:r>
              <a:rPr b="1"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Use machine learning from university derived dataset to predict student outcomes</a:t>
            </a:r>
            <a:endParaRPr b="1"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"/>
              <a:buChar char="○"/>
            </a:pP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Dropout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"/>
              <a:buChar char="○"/>
            </a:pP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Enrolled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"/>
              <a:buChar char="○"/>
            </a:pP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Graduated	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</a:pPr>
            <a:r>
              <a:rPr b="1"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The predictions are based on student data collected from the university</a:t>
            </a:r>
            <a:endParaRPr b="1"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"/>
              <a:buChar char="○"/>
            </a:pP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Academics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"/>
              <a:buChar char="○"/>
            </a:pP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Demographics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"/>
              <a:buChar char="○"/>
            </a:pP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Socioeconomics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</a:pPr>
            <a:r>
              <a:rPr b="1"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Tackle significant class imbalance and provide actionable insights for improving student retention</a:t>
            </a:r>
            <a:endParaRPr b="1"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Data Source:</a:t>
            </a:r>
            <a:r>
              <a:rPr lang="en" sz="700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700" u="sng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UC Irvine Machine Learning Repository</a:t>
            </a:r>
            <a:endParaRPr sz="700" u="sng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B2ED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2"/>
          <p:cNvPicPr preferRelativeResize="0"/>
          <p:nvPr/>
        </p:nvPicPr>
        <p:blipFill rotWithShape="1">
          <a:blip r:embed="rId3">
            <a:alphaModFix/>
          </a:blip>
          <a:srcRect b="13956" l="0" r="0" t="0"/>
          <a:stretch/>
        </p:blipFill>
        <p:spPr>
          <a:xfrm>
            <a:off x="10550" y="717700"/>
            <a:ext cx="5792551" cy="4425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12"/>
          <p:cNvGrpSpPr/>
          <p:nvPr/>
        </p:nvGrpSpPr>
        <p:grpSpPr>
          <a:xfrm>
            <a:off x="5803174" y="-227840"/>
            <a:ext cx="3192313" cy="5295036"/>
            <a:chOff x="0" y="-38100"/>
            <a:chExt cx="1681581" cy="2789210"/>
          </a:xfrm>
        </p:grpSpPr>
        <p:sp>
          <p:nvSpPr>
            <p:cNvPr id="121" name="Google Shape;121;p12"/>
            <p:cNvSpPr/>
            <p:nvPr/>
          </p:nvSpPr>
          <p:spPr>
            <a:xfrm>
              <a:off x="0" y="0"/>
              <a:ext cx="1681581" cy="2751110"/>
            </a:xfrm>
            <a:custGeom>
              <a:rect b="b" l="l" r="r" t="t"/>
              <a:pathLst>
                <a:path extrusionOk="0" h="2751110" w="1681581">
                  <a:moveTo>
                    <a:pt x="0" y="0"/>
                  </a:moveTo>
                  <a:lnTo>
                    <a:pt x="1681581" y="0"/>
                  </a:lnTo>
                  <a:lnTo>
                    <a:pt x="1681581" y="2751110"/>
                  </a:lnTo>
                  <a:lnTo>
                    <a:pt x="0" y="2751110"/>
                  </a:lnTo>
                  <a:close/>
                </a:path>
              </a:pathLst>
            </a:custGeom>
            <a:solidFill>
              <a:srgbClr val="01045F">
                <a:alpha val="48235"/>
              </a:srgbClr>
            </a:solidFill>
            <a:ln>
              <a:noFill/>
            </a:ln>
          </p:spPr>
        </p:sp>
        <p:sp>
          <p:nvSpPr>
            <p:cNvPr id="122" name="Google Shape;122;p12"/>
            <p:cNvSpPr txBox="1"/>
            <p:nvPr/>
          </p:nvSpPr>
          <p:spPr>
            <a:xfrm>
              <a:off x="0" y="-38100"/>
              <a:ext cx="1681581" cy="27892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12"/>
          <p:cNvGrpSpPr/>
          <p:nvPr/>
        </p:nvGrpSpPr>
        <p:grpSpPr>
          <a:xfrm>
            <a:off x="5654724" y="-72330"/>
            <a:ext cx="148450" cy="5215830"/>
            <a:chOff x="0" y="-38100"/>
            <a:chExt cx="78196" cy="2747433"/>
          </a:xfrm>
        </p:grpSpPr>
        <p:sp>
          <p:nvSpPr>
            <p:cNvPr id="124" name="Google Shape;124;p12"/>
            <p:cNvSpPr/>
            <p:nvPr/>
          </p:nvSpPr>
          <p:spPr>
            <a:xfrm>
              <a:off x="0" y="0"/>
              <a:ext cx="78196" cy="2709333"/>
            </a:xfrm>
            <a:custGeom>
              <a:rect b="b" l="l" r="r" t="t"/>
              <a:pathLst>
                <a:path extrusionOk="0" h="2709333" w="78196">
                  <a:moveTo>
                    <a:pt x="0" y="0"/>
                  </a:moveTo>
                  <a:lnTo>
                    <a:pt x="78196" y="0"/>
                  </a:lnTo>
                  <a:lnTo>
                    <a:pt x="781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E1E49"/>
            </a:solidFill>
            <a:ln>
              <a:noFill/>
            </a:ln>
          </p:spPr>
        </p:sp>
        <p:sp>
          <p:nvSpPr>
            <p:cNvPr id="125" name="Google Shape;125;p12"/>
            <p:cNvSpPr txBox="1"/>
            <p:nvPr/>
          </p:nvSpPr>
          <p:spPr>
            <a:xfrm>
              <a:off x="0" y="-38100"/>
              <a:ext cx="78196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12"/>
          <p:cNvGrpSpPr/>
          <p:nvPr/>
        </p:nvGrpSpPr>
        <p:grpSpPr>
          <a:xfrm>
            <a:off x="8995550" y="-72330"/>
            <a:ext cx="148450" cy="5215830"/>
            <a:chOff x="0" y="-38100"/>
            <a:chExt cx="78196" cy="2747433"/>
          </a:xfrm>
        </p:grpSpPr>
        <p:sp>
          <p:nvSpPr>
            <p:cNvPr id="127" name="Google Shape;127;p12"/>
            <p:cNvSpPr/>
            <p:nvPr/>
          </p:nvSpPr>
          <p:spPr>
            <a:xfrm>
              <a:off x="0" y="0"/>
              <a:ext cx="78196" cy="2709333"/>
            </a:xfrm>
            <a:custGeom>
              <a:rect b="b" l="l" r="r" t="t"/>
              <a:pathLst>
                <a:path extrusionOk="0" h="2709333" w="78196">
                  <a:moveTo>
                    <a:pt x="0" y="0"/>
                  </a:moveTo>
                  <a:lnTo>
                    <a:pt x="78196" y="0"/>
                  </a:lnTo>
                  <a:lnTo>
                    <a:pt x="781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E072"/>
            </a:solidFill>
            <a:ln>
              <a:noFill/>
            </a:ln>
          </p:spPr>
        </p:sp>
        <p:sp>
          <p:nvSpPr>
            <p:cNvPr id="128" name="Google Shape;128;p12"/>
            <p:cNvSpPr txBox="1"/>
            <p:nvPr/>
          </p:nvSpPr>
          <p:spPr>
            <a:xfrm>
              <a:off x="0" y="-38100"/>
              <a:ext cx="78196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Google Shape;129;p12"/>
          <p:cNvGrpSpPr/>
          <p:nvPr/>
        </p:nvGrpSpPr>
        <p:grpSpPr>
          <a:xfrm>
            <a:off x="0" y="-72330"/>
            <a:ext cx="148450" cy="5215830"/>
            <a:chOff x="0" y="-38100"/>
            <a:chExt cx="78196" cy="2747433"/>
          </a:xfrm>
        </p:grpSpPr>
        <p:sp>
          <p:nvSpPr>
            <p:cNvPr id="130" name="Google Shape;130;p12"/>
            <p:cNvSpPr/>
            <p:nvPr/>
          </p:nvSpPr>
          <p:spPr>
            <a:xfrm>
              <a:off x="0" y="0"/>
              <a:ext cx="78196" cy="2709333"/>
            </a:xfrm>
            <a:custGeom>
              <a:rect b="b" l="l" r="r" t="t"/>
              <a:pathLst>
                <a:path extrusionOk="0" h="2709333" w="78196">
                  <a:moveTo>
                    <a:pt x="0" y="0"/>
                  </a:moveTo>
                  <a:lnTo>
                    <a:pt x="78196" y="0"/>
                  </a:lnTo>
                  <a:lnTo>
                    <a:pt x="781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E072"/>
            </a:solidFill>
            <a:ln>
              <a:noFill/>
            </a:ln>
          </p:spPr>
        </p:sp>
        <p:sp>
          <p:nvSpPr>
            <p:cNvPr id="131" name="Google Shape;131;p12"/>
            <p:cNvSpPr txBox="1"/>
            <p:nvPr/>
          </p:nvSpPr>
          <p:spPr>
            <a:xfrm>
              <a:off x="0" y="-38100"/>
              <a:ext cx="78196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12"/>
          <p:cNvSpPr txBox="1"/>
          <p:nvPr/>
        </p:nvSpPr>
        <p:spPr>
          <a:xfrm>
            <a:off x="6437297" y="826325"/>
            <a:ext cx="25581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E072"/>
                </a:solidFill>
                <a:latin typeface="Nunito"/>
                <a:ea typeface="Nunito"/>
                <a:cs typeface="Nunito"/>
                <a:sym typeface="Nunito"/>
              </a:rPr>
              <a:t>Higher Education Institutions</a:t>
            </a:r>
            <a:endParaRPr b="1">
              <a:solidFill>
                <a:srgbClr val="FFE07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>
              <a:solidFill>
                <a:srgbClr val="FFE072"/>
              </a:solidFill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133" name="Google Shape;133;p12"/>
          <p:cNvSpPr txBox="1"/>
          <p:nvPr/>
        </p:nvSpPr>
        <p:spPr>
          <a:xfrm>
            <a:off x="5979180" y="1359800"/>
            <a:ext cx="37122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"/>
              <a:buChar char="○"/>
            </a:pPr>
            <a:r>
              <a:rPr lang="en"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Administrators</a:t>
            </a:r>
            <a:endParaRPr sz="15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"/>
              <a:buChar char="○"/>
            </a:pPr>
            <a:r>
              <a:rPr lang="en"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Policymakers</a:t>
            </a:r>
            <a:endParaRPr sz="15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134" name="Google Shape;134;p12"/>
          <p:cNvSpPr txBox="1"/>
          <p:nvPr/>
        </p:nvSpPr>
        <p:spPr>
          <a:xfrm>
            <a:off x="5922691" y="2020284"/>
            <a:ext cx="7776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100" u="none" cap="none" strike="noStrike">
                <a:solidFill>
                  <a:srgbClr val="1E1E49"/>
                </a:solidFill>
                <a:latin typeface="Palanquin Dark"/>
                <a:ea typeface="Palanquin Dark"/>
                <a:cs typeface="Palanquin Dark"/>
                <a:sym typeface="Palanquin Dark"/>
              </a:rPr>
              <a:t>2.</a:t>
            </a:r>
            <a:endParaRPr sz="700"/>
          </a:p>
        </p:txBody>
      </p:sp>
      <p:sp>
        <p:nvSpPr>
          <p:cNvPr id="135" name="Google Shape;135;p12"/>
          <p:cNvSpPr txBox="1"/>
          <p:nvPr/>
        </p:nvSpPr>
        <p:spPr>
          <a:xfrm>
            <a:off x="5854941" y="420806"/>
            <a:ext cx="6399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100" u="none" cap="none" strike="noStrike">
                <a:solidFill>
                  <a:srgbClr val="1E1E49"/>
                </a:solidFill>
                <a:latin typeface="Palanquin Dark"/>
                <a:ea typeface="Palanquin Dark"/>
                <a:cs typeface="Palanquin Dark"/>
                <a:sym typeface="Palanquin Dark"/>
              </a:rPr>
              <a:t>1.</a:t>
            </a:r>
            <a:endParaRPr sz="700"/>
          </a:p>
        </p:txBody>
      </p:sp>
      <p:sp>
        <p:nvSpPr>
          <p:cNvPr id="136" name="Google Shape;136;p12"/>
          <p:cNvSpPr txBox="1"/>
          <p:nvPr/>
        </p:nvSpPr>
        <p:spPr>
          <a:xfrm>
            <a:off x="5922691" y="3553388"/>
            <a:ext cx="7776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100" u="none" cap="none" strike="noStrike">
                <a:solidFill>
                  <a:srgbClr val="1E1E49"/>
                </a:solidFill>
                <a:latin typeface="Palanquin Dark"/>
                <a:ea typeface="Palanquin Dark"/>
                <a:cs typeface="Palanquin Dark"/>
                <a:sym typeface="Palanquin Dark"/>
              </a:rPr>
              <a:t>3.</a:t>
            </a:r>
            <a:endParaRPr sz="700"/>
          </a:p>
        </p:txBody>
      </p:sp>
      <p:sp>
        <p:nvSpPr>
          <p:cNvPr id="137" name="Google Shape;137;p12"/>
          <p:cNvSpPr txBox="1"/>
          <p:nvPr/>
        </p:nvSpPr>
        <p:spPr>
          <a:xfrm>
            <a:off x="6547763" y="3896855"/>
            <a:ext cx="18972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E072"/>
                </a:solidFill>
                <a:latin typeface="Nunito"/>
                <a:ea typeface="Nunito"/>
                <a:cs typeface="Nunito"/>
                <a:sym typeface="Nunito"/>
              </a:rPr>
              <a:t>EdTech Companies</a:t>
            </a:r>
            <a:endParaRPr b="1">
              <a:solidFill>
                <a:srgbClr val="FFE07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E072"/>
              </a:solidFill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138" name="Google Shape;138;p12"/>
          <p:cNvSpPr txBox="1"/>
          <p:nvPr/>
        </p:nvSpPr>
        <p:spPr>
          <a:xfrm>
            <a:off x="5979183" y="4188550"/>
            <a:ext cx="25581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"/>
              <a:buChar char="○"/>
            </a:pPr>
            <a:r>
              <a:rPr lang="en"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Developers</a:t>
            </a:r>
            <a:endParaRPr sz="15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"/>
              <a:buChar char="○"/>
            </a:pPr>
            <a:r>
              <a:rPr lang="en"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Analysts</a:t>
            </a:r>
            <a:endParaRPr sz="15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1"/>
              </a:solidFill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139" name="Google Shape;139;p12"/>
          <p:cNvSpPr txBox="1"/>
          <p:nvPr/>
        </p:nvSpPr>
        <p:spPr>
          <a:xfrm>
            <a:off x="1287303" y="231350"/>
            <a:ext cx="3088800" cy="20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C329"/>
                </a:solidFill>
              </a:rPr>
              <a:t>Target audience</a:t>
            </a:r>
            <a:endParaRPr b="1" sz="2800">
              <a:solidFill>
                <a:srgbClr val="FFC32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C329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C329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C329"/>
              </a:solidFill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500">
              <a:solidFill>
                <a:srgbClr val="FFC329"/>
              </a:solidFill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140" name="Google Shape;140;p12"/>
          <p:cNvSpPr txBox="1"/>
          <p:nvPr/>
        </p:nvSpPr>
        <p:spPr>
          <a:xfrm>
            <a:off x="6454025" y="2342263"/>
            <a:ext cx="28167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E072"/>
                </a:solidFill>
                <a:latin typeface="Nunito"/>
                <a:ea typeface="Nunito"/>
                <a:cs typeface="Nunito"/>
                <a:sym typeface="Nunito"/>
              </a:rPr>
              <a:t>Government and Educational Policy Makers</a:t>
            </a:r>
            <a:endParaRPr b="1">
              <a:solidFill>
                <a:srgbClr val="FFE07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E07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>
              <a:solidFill>
                <a:srgbClr val="FFE072"/>
              </a:solidFill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141" name="Google Shape;141;p12"/>
          <p:cNvSpPr txBox="1"/>
          <p:nvPr/>
        </p:nvSpPr>
        <p:spPr>
          <a:xfrm>
            <a:off x="5979180" y="2959275"/>
            <a:ext cx="37122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</a:pPr>
            <a:r>
              <a:rPr lang="en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Specialists</a:t>
            </a:r>
            <a:endParaRPr sz="1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</a:pPr>
            <a:r>
              <a:rPr lang="en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Designers</a:t>
            </a:r>
            <a:endParaRPr sz="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B2ED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13"/>
          <p:cNvGrpSpPr/>
          <p:nvPr/>
        </p:nvGrpSpPr>
        <p:grpSpPr>
          <a:xfrm>
            <a:off x="0" y="2499420"/>
            <a:ext cx="9144000" cy="2644080"/>
            <a:chOff x="0" y="-38100"/>
            <a:chExt cx="4816593" cy="1392767"/>
          </a:xfrm>
        </p:grpSpPr>
        <p:sp>
          <p:nvSpPr>
            <p:cNvPr id="147" name="Google Shape;147;p13"/>
            <p:cNvSpPr/>
            <p:nvPr/>
          </p:nvSpPr>
          <p:spPr>
            <a:xfrm>
              <a:off x="0" y="0"/>
              <a:ext cx="4816592" cy="1354667"/>
            </a:xfrm>
            <a:custGeom>
              <a:rect b="b" l="l" r="r" t="t"/>
              <a:pathLst>
                <a:path extrusionOk="0" h="13546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01045F">
                <a:alpha val="48235"/>
              </a:srgbClr>
            </a:solidFill>
            <a:ln>
              <a:noFill/>
            </a:ln>
          </p:spPr>
        </p:sp>
        <p:sp>
          <p:nvSpPr>
            <p:cNvPr id="148" name="Google Shape;148;p13"/>
            <p:cNvSpPr txBox="1"/>
            <p:nvPr/>
          </p:nvSpPr>
          <p:spPr>
            <a:xfrm>
              <a:off x="0" y="-38100"/>
              <a:ext cx="4816593" cy="13927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9" name="Google Shape;14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7025" y="828085"/>
            <a:ext cx="4390550" cy="385496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3"/>
          <p:cNvSpPr txBox="1"/>
          <p:nvPr/>
        </p:nvSpPr>
        <p:spPr>
          <a:xfrm>
            <a:off x="366245" y="638279"/>
            <a:ext cx="43905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</a:rPr>
              <a:t>Implemented ML Methods</a:t>
            </a:r>
            <a:endParaRPr sz="7400">
              <a:solidFill>
                <a:srgbClr val="FFFFFF"/>
              </a:solidFill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151" name="Google Shape;151;p13"/>
          <p:cNvSpPr txBox="1"/>
          <p:nvPr/>
        </p:nvSpPr>
        <p:spPr>
          <a:xfrm>
            <a:off x="472070" y="2772088"/>
            <a:ext cx="2844600" cy="14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072"/>
              </a:buClr>
              <a:buSzPts val="1700"/>
              <a:buFont typeface="Nunito"/>
              <a:buChar char="●"/>
            </a:pPr>
            <a:r>
              <a:rPr lang="en" sz="1700">
                <a:solidFill>
                  <a:srgbClr val="FFE072"/>
                </a:solidFill>
                <a:latin typeface="Nunito"/>
                <a:ea typeface="Nunito"/>
                <a:cs typeface="Nunito"/>
                <a:sym typeface="Nunito"/>
              </a:rPr>
              <a:t>Random forest</a:t>
            </a:r>
            <a:endParaRPr sz="1700">
              <a:solidFill>
                <a:srgbClr val="FFE07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072"/>
              </a:buClr>
              <a:buSzPts val="1700"/>
              <a:buFont typeface="Nunito"/>
              <a:buChar char="●"/>
            </a:pPr>
            <a:r>
              <a:rPr lang="en" sz="1700">
                <a:solidFill>
                  <a:srgbClr val="FFE072"/>
                </a:solidFill>
                <a:latin typeface="Nunito"/>
                <a:ea typeface="Nunito"/>
                <a:cs typeface="Nunito"/>
                <a:sym typeface="Nunito"/>
              </a:rPr>
              <a:t>Neural Network</a:t>
            </a:r>
            <a:endParaRPr sz="1700">
              <a:solidFill>
                <a:srgbClr val="FFE07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072"/>
              </a:buClr>
              <a:buSzPts val="1700"/>
              <a:buFont typeface="Nunito"/>
              <a:buChar char="●"/>
            </a:pPr>
            <a:r>
              <a:rPr lang="en" sz="1700">
                <a:solidFill>
                  <a:srgbClr val="FFE072"/>
                </a:solidFill>
                <a:latin typeface="Nunito"/>
                <a:ea typeface="Nunito"/>
                <a:cs typeface="Nunito"/>
                <a:sym typeface="Nunito"/>
              </a:rPr>
              <a:t>Logistic Regression</a:t>
            </a:r>
            <a:endParaRPr sz="1700">
              <a:solidFill>
                <a:srgbClr val="FFE07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072"/>
              </a:buClr>
              <a:buSzPts val="1700"/>
              <a:buFont typeface="Nunito"/>
              <a:buChar char="●"/>
            </a:pPr>
            <a:r>
              <a:rPr lang="en" sz="1700">
                <a:solidFill>
                  <a:srgbClr val="FFE072"/>
                </a:solidFill>
                <a:latin typeface="Nunito"/>
                <a:ea typeface="Nunito"/>
                <a:cs typeface="Nunito"/>
                <a:sym typeface="Nunito"/>
              </a:rPr>
              <a:t>Decision Tree</a:t>
            </a:r>
            <a:endParaRPr sz="1700">
              <a:solidFill>
                <a:srgbClr val="FFE07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E072"/>
              </a:solidFill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grpSp>
        <p:nvGrpSpPr>
          <p:cNvPr id="152" name="Google Shape;152;p13"/>
          <p:cNvGrpSpPr/>
          <p:nvPr/>
        </p:nvGrpSpPr>
        <p:grpSpPr>
          <a:xfrm>
            <a:off x="8995550" y="-72330"/>
            <a:ext cx="148450" cy="5215830"/>
            <a:chOff x="0" y="-38100"/>
            <a:chExt cx="78196" cy="2747433"/>
          </a:xfrm>
        </p:grpSpPr>
        <p:sp>
          <p:nvSpPr>
            <p:cNvPr id="153" name="Google Shape;153;p13"/>
            <p:cNvSpPr/>
            <p:nvPr/>
          </p:nvSpPr>
          <p:spPr>
            <a:xfrm>
              <a:off x="0" y="0"/>
              <a:ext cx="78196" cy="2709333"/>
            </a:xfrm>
            <a:custGeom>
              <a:rect b="b" l="l" r="r" t="t"/>
              <a:pathLst>
                <a:path extrusionOk="0" h="2709333" w="78196">
                  <a:moveTo>
                    <a:pt x="0" y="0"/>
                  </a:moveTo>
                  <a:lnTo>
                    <a:pt x="78196" y="0"/>
                  </a:lnTo>
                  <a:lnTo>
                    <a:pt x="781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E072"/>
            </a:solidFill>
            <a:ln>
              <a:noFill/>
            </a:ln>
          </p:spPr>
        </p:sp>
        <p:sp>
          <p:nvSpPr>
            <p:cNvPr id="154" name="Google Shape;154;p13"/>
            <p:cNvSpPr txBox="1"/>
            <p:nvPr/>
          </p:nvSpPr>
          <p:spPr>
            <a:xfrm>
              <a:off x="0" y="-38100"/>
              <a:ext cx="78196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" name="Google Shape;155;p13"/>
          <p:cNvGrpSpPr/>
          <p:nvPr/>
        </p:nvGrpSpPr>
        <p:grpSpPr>
          <a:xfrm>
            <a:off x="0" y="-72330"/>
            <a:ext cx="148450" cy="5215830"/>
            <a:chOff x="0" y="-38100"/>
            <a:chExt cx="78196" cy="2747433"/>
          </a:xfrm>
        </p:grpSpPr>
        <p:sp>
          <p:nvSpPr>
            <p:cNvPr id="156" name="Google Shape;156;p13"/>
            <p:cNvSpPr/>
            <p:nvPr/>
          </p:nvSpPr>
          <p:spPr>
            <a:xfrm>
              <a:off x="0" y="0"/>
              <a:ext cx="78196" cy="2709333"/>
            </a:xfrm>
            <a:custGeom>
              <a:rect b="b" l="l" r="r" t="t"/>
              <a:pathLst>
                <a:path extrusionOk="0" h="2709333" w="78196">
                  <a:moveTo>
                    <a:pt x="0" y="0"/>
                  </a:moveTo>
                  <a:lnTo>
                    <a:pt x="78196" y="0"/>
                  </a:lnTo>
                  <a:lnTo>
                    <a:pt x="781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E072"/>
            </a:solidFill>
            <a:ln>
              <a:noFill/>
            </a:ln>
          </p:spPr>
        </p:sp>
        <p:sp>
          <p:nvSpPr>
            <p:cNvPr id="157" name="Google Shape;157;p13"/>
            <p:cNvSpPr txBox="1"/>
            <p:nvPr/>
          </p:nvSpPr>
          <p:spPr>
            <a:xfrm>
              <a:off x="0" y="-38100"/>
              <a:ext cx="78196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" name="Google Shape;163;p14"/>
          <p:cNvGrpSpPr/>
          <p:nvPr/>
        </p:nvGrpSpPr>
        <p:grpSpPr>
          <a:xfrm>
            <a:off x="0" y="-72330"/>
            <a:ext cx="9144000" cy="2786539"/>
            <a:chOff x="0" y="-38100"/>
            <a:chExt cx="4816593" cy="1467807"/>
          </a:xfrm>
        </p:grpSpPr>
        <p:sp>
          <p:nvSpPr>
            <p:cNvPr id="164" name="Google Shape;164;p14"/>
            <p:cNvSpPr/>
            <p:nvPr/>
          </p:nvSpPr>
          <p:spPr>
            <a:xfrm>
              <a:off x="0" y="0"/>
              <a:ext cx="4816592" cy="1429707"/>
            </a:xfrm>
            <a:custGeom>
              <a:rect b="b" l="l" r="r" t="t"/>
              <a:pathLst>
                <a:path extrusionOk="0" h="142970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29707"/>
                  </a:lnTo>
                  <a:lnTo>
                    <a:pt x="0" y="1429707"/>
                  </a:lnTo>
                  <a:close/>
                </a:path>
              </a:pathLst>
            </a:custGeom>
            <a:solidFill>
              <a:srgbClr val="01045F">
                <a:alpha val="48235"/>
              </a:srgbClr>
            </a:solidFill>
            <a:ln>
              <a:noFill/>
            </a:ln>
          </p:spPr>
        </p:sp>
        <p:sp>
          <p:nvSpPr>
            <p:cNvPr id="165" name="Google Shape;165;p14"/>
            <p:cNvSpPr txBox="1"/>
            <p:nvPr/>
          </p:nvSpPr>
          <p:spPr>
            <a:xfrm>
              <a:off x="0" y="-38100"/>
              <a:ext cx="4816593" cy="14678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6" name="Google Shape;166;p14"/>
          <p:cNvSpPr/>
          <p:nvPr/>
        </p:nvSpPr>
        <p:spPr>
          <a:xfrm>
            <a:off x="5740592" y="2714209"/>
            <a:ext cx="3114901" cy="3405955"/>
          </a:xfrm>
          <a:custGeom>
            <a:rect b="b" l="l" r="r" t="t"/>
            <a:pathLst>
              <a:path extrusionOk="0" h="6811910" w="6229802">
                <a:moveTo>
                  <a:pt x="0" y="0"/>
                </a:moveTo>
                <a:lnTo>
                  <a:pt x="6229801" y="0"/>
                </a:lnTo>
                <a:lnTo>
                  <a:pt x="6229801" y="6811910"/>
                </a:lnTo>
                <a:lnTo>
                  <a:pt x="0" y="68119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7" name="Google Shape;167;p14"/>
          <p:cNvSpPr txBox="1"/>
          <p:nvPr/>
        </p:nvSpPr>
        <p:spPr>
          <a:xfrm>
            <a:off x="1603417" y="197217"/>
            <a:ext cx="5937000" cy="26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FE072"/>
                </a:solidFill>
              </a:rPr>
              <a:t>Questions to be answered</a:t>
            </a:r>
            <a:endParaRPr b="1" sz="3400">
              <a:solidFill>
                <a:srgbClr val="FFE07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E072"/>
              </a:solidFill>
            </a:endParaRPr>
          </a:p>
          <a:p>
            <a:pPr indent="0" lvl="0" marL="0" rtl="0" algn="l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E072"/>
              </a:solidFill>
            </a:endParaRPr>
          </a:p>
          <a:p>
            <a:pPr indent="0" lvl="0" marL="0" rtl="0" algn="l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E072"/>
              </a:solidFill>
            </a:endParaRPr>
          </a:p>
          <a:p>
            <a:pPr indent="0" lvl="0" marL="0" marR="0" rtl="0" algn="l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700">
              <a:solidFill>
                <a:srgbClr val="FFE072"/>
              </a:solidFill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168" name="Google Shape;168;p14"/>
          <p:cNvSpPr txBox="1"/>
          <p:nvPr/>
        </p:nvSpPr>
        <p:spPr>
          <a:xfrm>
            <a:off x="836075" y="1019525"/>
            <a:ext cx="68685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unito"/>
              <a:buChar char="●"/>
            </a:pPr>
            <a:r>
              <a:rPr lang="en" sz="1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Are the models </a:t>
            </a:r>
            <a:r>
              <a:rPr b="1" lang="en" sz="1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strong enough</a:t>
            </a:r>
            <a:r>
              <a:rPr lang="en" sz="1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to </a:t>
            </a:r>
            <a:r>
              <a:rPr b="1" lang="en" sz="1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predict an outcome</a:t>
            </a:r>
            <a:r>
              <a:rPr lang="en" sz="1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?</a:t>
            </a:r>
            <a:endParaRPr sz="1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unito"/>
              <a:buChar char="●"/>
            </a:pPr>
            <a:r>
              <a:rPr lang="en" sz="1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Are the </a:t>
            </a:r>
            <a:r>
              <a:rPr b="1" lang="en" sz="1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predictions accurate </a:t>
            </a:r>
            <a:r>
              <a:rPr lang="en" sz="1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enough? </a:t>
            </a:r>
            <a:endParaRPr sz="1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unito"/>
              <a:buChar char="●"/>
            </a:pPr>
            <a:r>
              <a:rPr lang="en" sz="1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Do we </a:t>
            </a:r>
            <a:r>
              <a:rPr b="1" lang="en" sz="1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need </a:t>
            </a:r>
            <a:r>
              <a:rPr lang="en" sz="1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more </a:t>
            </a:r>
            <a:r>
              <a:rPr b="1" lang="en" sz="1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features</a:t>
            </a:r>
            <a:r>
              <a:rPr lang="en" sz="1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B2ED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5"/>
          <p:cNvSpPr txBox="1"/>
          <p:nvPr/>
        </p:nvSpPr>
        <p:spPr>
          <a:xfrm>
            <a:off x="256197" y="0"/>
            <a:ext cx="4315800" cy="20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E072"/>
                </a:solidFill>
              </a:rPr>
              <a:t>Data Exploratory</a:t>
            </a:r>
            <a:endParaRPr b="1" sz="2800">
              <a:solidFill>
                <a:srgbClr val="FFE07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0">
              <a:solidFill>
                <a:schemeClr val="dk1"/>
              </a:solidFill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grpSp>
        <p:nvGrpSpPr>
          <p:cNvPr id="174" name="Google Shape;174;p15"/>
          <p:cNvGrpSpPr/>
          <p:nvPr/>
        </p:nvGrpSpPr>
        <p:grpSpPr>
          <a:xfrm>
            <a:off x="0" y="-72329"/>
            <a:ext cx="148645" cy="5215727"/>
            <a:chOff x="0" y="-38100"/>
            <a:chExt cx="78300" cy="2747433"/>
          </a:xfrm>
        </p:grpSpPr>
        <p:sp>
          <p:nvSpPr>
            <p:cNvPr id="175" name="Google Shape;175;p15"/>
            <p:cNvSpPr/>
            <p:nvPr/>
          </p:nvSpPr>
          <p:spPr>
            <a:xfrm>
              <a:off x="0" y="0"/>
              <a:ext cx="78196" cy="2709333"/>
            </a:xfrm>
            <a:custGeom>
              <a:rect b="b" l="l" r="r" t="t"/>
              <a:pathLst>
                <a:path extrusionOk="0" h="2709333" w="78196">
                  <a:moveTo>
                    <a:pt x="0" y="0"/>
                  </a:moveTo>
                  <a:lnTo>
                    <a:pt x="78196" y="0"/>
                  </a:lnTo>
                  <a:lnTo>
                    <a:pt x="781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</p:sp>
        <p:sp>
          <p:nvSpPr>
            <p:cNvPr id="176" name="Google Shape;176;p15"/>
            <p:cNvSpPr txBox="1"/>
            <p:nvPr/>
          </p:nvSpPr>
          <p:spPr>
            <a:xfrm>
              <a:off x="0" y="-38100"/>
              <a:ext cx="783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7" name="Google Shape;1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8030" y="-224900"/>
            <a:ext cx="2384275" cy="56557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" name="Google Shape;178;p15"/>
          <p:cNvGrpSpPr/>
          <p:nvPr/>
        </p:nvGrpSpPr>
        <p:grpSpPr>
          <a:xfrm>
            <a:off x="8995550" y="-72329"/>
            <a:ext cx="148645" cy="5215727"/>
            <a:chOff x="0" y="-38100"/>
            <a:chExt cx="78300" cy="2747433"/>
          </a:xfrm>
        </p:grpSpPr>
        <p:sp>
          <p:nvSpPr>
            <p:cNvPr id="179" name="Google Shape;179;p15"/>
            <p:cNvSpPr/>
            <p:nvPr/>
          </p:nvSpPr>
          <p:spPr>
            <a:xfrm>
              <a:off x="0" y="0"/>
              <a:ext cx="78196" cy="2709333"/>
            </a:xfrm>
            <a:custGeom>
              <a:rect b="b" l="l" r="r" t="t"/>
              <a:pathLst>
                <a:path extrusionOk="0" h="2709333" w="78196">
                  <a:moveTo>
                    <a:pt x="0" y="0"/>
                  </a:moveTo>
                  <a:lnTo>
                    <a:pt x="78196" y="0"/>
                  </a:lnTo>
                  <a:lnTo>
                    <a:pt x="781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</p:sp>
        <p:sp>
          <p:nvSpPr>
            <p:cNvPr id="180" name="Google Shape;180;p15"/>
            <p:cNvSpPr txBox="1"/>
            <p:nvPr/>
          </p:nvSpPr>
          <p:spPr>
            <a:xfrm>
              <a:off x="0" y="-38100"/>
              <a:ext cx="783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" name="Google Shape;181;p15"/>
          <p:cNvGrpSpPr/>
          <p:nvPr/>
        </p:nvGrpSpPr>
        <p:grpSpPr>
          <a:xfrm>
            <a:off x="88" y="2499221"/>
            <a:ext cx="9143818" cy="2644281"/>
            <a:chOff x="0" y="-38100"/>
            <a:chExt cx="4816592" cy="1392900"/>
          </a:xfrm>
        </p:grpSpPr>
        <p:sp>
          <p:nvSpPr>
            <p:cNvPr id="182" name="Google Shape;182;p15"/>
            <p:cNvSpPr/>
            <p:nvPr/>
          </p:nvSpPr>
          <p:spPr>
            <a:xfrm>
              <a:off x="0" y="0"/>
              <a:ext cx="4816592" cy="1354667"/>
            </a:xfrm>
            <a:custGeom>
              <a:rect b="b" l="l" r="r" t="t"/>
              <a:pathLst>
                <a:path extrusionOk="0" h="13546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01045F">
                <a:alpha val="48240"/>
              </a:srgbClr>
            </a:solidFill>
            <a:ln>
              <a:noFill/>
            </a:ln>
          </p:spPr>
        </p:sp>
        <p:sp>
          <p:nvSpPr>
            <p:cNvPr id="183" name="Google Shape;183;p15"/>
            <p:cNvSpPr txBox="1"/>
            <p:nvPr/>
          </p:nvSpPr>
          <p:spPr>
            <a:xfrm>
              <a:off x="0" y="-38100"/>
              <a:ext cx="4816500" cy="139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4" name="Google Shape;1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95400"/>
            <a:ext cx="2001490" cy="3781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1400" y="409575"/>
            <a:ext cx="1854733" cy="461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6125" y="1143000"/>
            <a:ext cx="1774044" cy="38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40175" y="2324100"/>
            <a:ext cx="2114550" cy="270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B2ED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16"/>
          <p:cNvGrpSpPr/>
          <p:nvPr/>
        </p:nvGrpSpPr>
        <p:grpSpPr>
          <a:xfrm>
            <a:off x="0" y="2499420"/>
            <a:ext cx="9144000" cy="2644080"/>
            <a:chOff x="0" y="-38100"/>
            <a:chExt cx="4816593" cy="1392767"/>
          </a:xfrm>
        </p:grpSpPr>
        <p:sp>
          <p:nvSpPr>
            <p:cNvPr id="193" name="Google Shape;193;p16"/>
            <p:cNvSpPr/>
            <p:nvPr/>
          </p:nvSpPr>
          <p:spPr>
            <a:xfrm>
              <a:off x="0" y="0"/>
              <a:ext cx="4816592" cy="1354667"/>
            </a:xfrm>
            <a:custGeom>
              <a:rect b="b" l="l" r="r" t="t"/>
              <a:pathLst>
                <a:path extrusionOk="0" h="13546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01045F">
                <a:alpha val="48235"/>
              </a:srgbClr>
            </a:solidFill>
            <a:ln>
              <a:noFill/>
            </a:ln>
          </p:spPr>
        </p:sp>
        <p:sp>
          <p:nvSpPr>
            <p:cNvPr id="194" name="Google Shape;194;p16"/>
            <p:cNvSpPr txBox="1"/>
            <p:nvPr/>
          </p:nvSpPr>
          <p:spPr>
            <a:xfrm>
              <a:off x="0" y="-38100"/>
              <a:ext cx="4816593" cy="13927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5" name="Google Shape;195;p16"/>
          <p:cNvSpPr/>
          <p:nvPr/>
        </p:nvSpPr>
        <p:spPr>
          <a:xfrm>
            <a:off x="222913" y="3012351"/>
            <a:ext cx="2892447" cy="1618174"/>
          </a:xfrm>
          <a:custGeom>
            <a:rect b="b" l="l" r="r" t="t"/>
            <a:pathLst>
              <a:path extrusionOk="0" h="4903559" w="7979164">
                <a:moveTo>
                  <a:pt x="0" y="0"/>
                </a:moveTo>
                <a:lnTo>
                  <a:pt x="7979164" y="0"/>
                </a:lnTo>
                <a:lnTo>
                  <a:pt x="7979164" y="4903559"/>
                </a:lnTo>
                <a:lnTo>
                  <a:pt x="0" y="49035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6" name="Google Shape;196;p16"/>
          <p:cNvSpPr txBox="1"/>
          <p:nvPr/>
        </p:nvSpPr>
        <p:spPr>
          <a:xfrm>
            <a:off x="295534" y="451003"/>
            <a:ext cx="3913200" cy="28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072"/>
              </a:buClr>
              <a:buSzPts val="1300"/>
              <a:buFont typeface="Nunito"/>
              <a:buChar char="●"/>
            </a:pPr>
            <a:r>
              <a:rPr b="1" lang="en" sz="1300">
                <a:solidFill>
                  <a:srgbClr val="FFE072"/>
                </a:solidFill>
                <a:latin typeface="Nunito"/>
                <a:ea typeface="Nunito"/>
                <a:cs typeface="Nunito"/>
                <a:sym typeface="Nunito"/>
              </a:rPr>
              <a:t>Previous qualifications:</a:t>
            </a:r>
            <a:endParaRPr b="1" sz="1300">
              <a:solidFill>
                <a:srgbClr val="FFE07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"/>
              <a:buChar char="○"/>
            </a:pPr>
            <a:r>
              <a:rPr lang="en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Amount of education</a:t>
            </a:r>
            <a:endParaRPr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"/>
              <a:buChar char="○"/>
            </a:pPr>
            <a:r>
              <a:rPr lang="en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Level of education</a:t>
            </a:r>
            <a:endParaRPr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"/>
              <a:buChar char="○"/>
            </a:pPr>
            <a:r>
              <a:rPr lang="en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Completed or not</a:t>
            </a:r>
            <a:endParaRPr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072"/>
              </a:buClr>
              <a:buSzPts val="1300"/>
              <a:buFont typeface="Nunito"/>
              <a:buChar char="●"/>
            </a:pPr>
            <a:r>
              <a:rPr b="1" lang="en" sz="1300">
                <a:solidFill>
                  <a:srgbClr val="FFE072"/>
                </a:solidFill>
                <a:latin typeface="Nunito"/>
                <a:ea typeface="Nunito"/>
                <a:cs typeface="Nunito"/>
                <a:sym typeface="Nunito"/>
              </a:rPr>
              <a:t>Target Audience:</a:t>
            </a:r>
            <a:endParaRPr b="1" sz="1300">
              <a:solidFill>
                <a:srgbClr val="FFE07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"/>
              <a:buChar char="○"/>
            </a:pPr>
            <a:r>
              <a:rPr lang="en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Tech companies</a:t>
            </a:r>
            <a:endParaRPr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"/>
              <a:buChar char="○"/>
            </a:pPr>
            <a:r>
              <a:rPr lang="en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School Administrators </a:t>
            </a:r>
            <a:endParaRPr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0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dk1"/>
              </a:solidFill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grpSp>
        <p:nvGrpSpPr>
          <p:cNvPr id="197" name="Google Shape;197;p16"/>
          <p:cNvGrpSpPr/>
          <p:nvPr/>
        </p:nvGrpSpPr>
        <p:grpSpPr>
          <a:xfrm>
            <a:off x="8995550" y="-72330"/>
            <a:ext cx="148450" cy="5215830"/>
            <a:chOff x="0" y="-38100"/>
            <a:chExt cx="78196" cy="2747433"/>
          </a:xfrm>
        </p:grpSpPr>
        <p:sp>
          <p:nvSpPr>
            <p:cNvPr id="198" name="Google Shape;198;p16"/>
            <p:cNvSpPr/>
            <p:nvPr/>
          </p:nvSpPr>
          <p:spPr>
            <a:xfrm>
              <a:off x="0" y="0"/>
              <a:ext cx="78196" cy="2709333"/>
            </a:xfrm>
            <a:custGeom>
              <a:rect b="b" l="l" r="r" t="t"/>
              <a:pathLst>
                <a:path extrusionOk="0" h="2709333" w="78196">
                  <a:moveTo>
                    <a:pt x="0" y="0"/>
                  </a:moveTo>
                  <a:lnTo>
                    <a:pt x="78196" y="0"/>
                  </a:lnTo>
                  <a:lnTo>
                    <a:pt x="781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E072"/>
            </a:solidFill>
            <a:ln>
              <a:noFill/>
            </a:ln>
          </p:spPr>
        </p:sp>
        <p:sp>
          <p:nvSpPr>
            <p:cNvPr id="199" name="Google Shape;199;p16"/>
            <p:cNvSpPr txBox="1"/>
            <p:nvPr/>
          </p:nvSpPr>
          <p:spPr>
            <a:xfrm>
              <a:off x="0" y="-38100"/>
              <a:ext cx="78196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0" name="Google Shape;200;p16"/>
          <p:cNvGrpSpPr/>
          <p:nvPr/>
        </p:nvGrpSpPr>
        <p:grpSpPr>
          <a:xfrm>
            <a:off x="0" y="-72330"/>
            <a:ext cx="148450" cy="5215830"/>
            <a:chOff x="0" y="-38100"/>
            <a:chExt cx="78196" cy="2747433"/>
          </a:xfrm>
        </p:grpSpPr>
        <p:sp>
          <p:nvSpPr>
            <p:cNvPr id="201" name="Google Shape;201;p16"/>
            <p:cNvSpPr/>
            <p:nvPr/>
          </p:nvSpPr>
          <p:spPr>
            <a:xfrm>
              <a:off x="0" y="0"/>
              <a:ext cx="78196" cy="2709333"/>
            </a:xfrm>
            <a:custGeom>
              <a:rect b="b" l="l" r="r" t="t"/>
              <a:pathLst>
                <a:path extrusionOk="0" h="2709333" w="78196">
                  <a:moveTo>
                    <a:pt x="0" y="0"/>
                  </a:moveTo>
                  <a:lnTo>
                    <a:pt x="78196" y="0"/>
                  </a:lnTo>
                  <a:lnTo>
                    <a:pt x="781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E072"/>
            </a:solidFill>
            <a:ln>
              <a:noFill/>
            </a:ln>
          </p:spPr>
        </p:sp>
        <p:sp>
          <p:nvSpPr>
            <p:cNvPr id="202" name="Google Shape;202;p16"/>
            <p:cNvSpPr txBox="1"/>
            <p:nvPr/>
          </p:nvSpPr>
          <p:spPr>
            <a:xfrm>
              <a:off x="0" y="-38100"/>
              <a:ext cx="78196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3" name="Google Shape;20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9825" y="240013"/>
            <a:ext cx="5708250" cy="45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B2ED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17"/>
          <p:cNvGrpSpPr/>
          <p:nvPr/>
        </p:nvGrpSpPr>
        <p:grpSpPr>
          <a:xfrm>
            <a:off x="0" y="2499420"/>
            <a:ext cx="9144000" cy="2644080"/>
            <a:chOff x="0" y="-38100"/>
            <a:chExt cx="4816593" cy="1392767"/>
          </a:xfrm>
        </p:grpSpPr>
        <p:sp>
          <p:nvSpPr>
            <p:cNvPr id="209" name="Google Shape;209;p17"/>
            <p:cNvSpPr/>
            <p:nvPr/>
          </p:nvSpPr>
          <p:spPr>
            <a:xfrm>
              <a:off x="0" y="0"/>
              <a:ext cx="4816592" cy="1354667"/>
            </a:xfrm>
            <a:custGeom>
              <a:rect b="b" l="l" r="r" t="t"/>
              <a:pathLst>
                <a:path extrusionOk="0" h="13546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01045F">
                <a:alpha val="48235"/>
              </a:srgbClr>
            </a:solidFill>
            <a:ln>
              <a:noFill/>
            </a:ln>
          </p:spPr>
        </p:sp>
        <p:sp>
          <p:nvSpPr>
            <p:cNvPr id="210" name="Google Shape;210;p17"/>
            <p:cNvSpPr txBox="1"/>
            <p:nvPr/>
          </p:nvSpPr>
          <p:spPr>
            <a:xfrm>
              <a:off x="0" y="-38100"/>
              <a:ext cx="4816593" cy="13927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1" name="Google Shape;211;p17"/>
          <p:cNvGrpSpPr/>
          <p:nvPr/>
        </p:nvGrpSpPr>
        <p:grpSpPr>
          <a:xfrm>
            <a:off x="8995550" y="-72330"/>
            <a:ext cx="148450" cy="5215830"/>
            <a:chOff x="0" y="-38100"/>
            <a:chExt cx="78196" cy="2747433"/>
          </a:xfrm>
        </p:grpSpPr>
        <p:sp>
          <p:nvSpPr>
            <p:cNvPr id="212" name="Google Shape;212;p17"/>
            <p:cNvSpPr/>
            <p:nvPr/>
          </p:nvSpPr>
          <p:spPr>
            <a:xfrm>
              <a:off x="0" y="0"/>
              <a:ext cx="78196" cy="2709333"/>
            </a:xfrm>
            <a:custGeom>
              <a:rect b="b" l="l" r="r" t="t"/>
              <a:pathLst>
                <a:path extrusionOk="0" h="2709333" w="78196">
                  <a:moveTo>
                    <a:pt x="0" y="0"/>
                  </a:moveTo>
                  <a:lnTo>
                    <a:pt x="78196" y="0"/>
                  </a:lnTo>
                  <a:lnTo>
                    <a:pt x="781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</p:sp>
        <p:sp>
          <p:nvSpPr>
            <p:cNvPr id="213" name="Google Shape;213;p17"/>
            <p:cNvSpPr txBox="1"/>
            <p:nvPr/>
          </p:nvSpPr>
          <p:spPr>
            <a:xfrm>
              <a:off x="0" y="-38100"/>
              <a:ext cx="78196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" name="Google Shape;214;p17"/>
          <p:cNvGrpSpPr/>
          <p:nvPr/>
        </p:nvGrpSpPr>
        <p:grpSpPr>
          <a:xfrm>
            <a:off x="0" y="-72330"/>
            <a:ext cx="148450" cy="5215830"/>
            <a:chOff x="0" y="-38100"/>
            <a:chExt cx="78196" cy="2747433"/>
          </a:xfrm>
        </p:grpSpPr>
        <p:sp>
          <p:nvSpPr>
            <p:cNvPr id="215" name="Google Shape;215;p17"/>
            <p:cNvSpPr/>
            <p:nvPr/>
          </p:nvSpPr>
          <p:spPr>
            <a:xfrm>
              <a:off x="0" y="0"/>
              <a:ext cx="78196" cy="2709333"/>
            </a:xfrm>
            <a:custGeom>
              <a:rect b="b" l="l" r="r" t="t"/>
              <a:pathLst>
                <a:path extrusionOk="0" h="2709333" w="78196">
                  <a:moveTo>
                    <a:pt x="0" y="0"/>
                  </a:moveTo>
                  <a:lnTo>
                    <a:pt x="78196" y="0"/>
                  </a:lnTo>
                  <a:lnTo>
                    <a:pt x="781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</p:sp>
        <p:sp>
          <p:nvSpPr>
            <p:cNvPr id="216" name="Google Shape;216;p17"/>
            <p:cNvSpPr txBox="1"/>
            <p:nvPr/>
          </p:nvSpPr>
          <p:spPr>
            <a:xfrm>
              <a:off x="0" y="-38100"/>
              <a:ext cx="78196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7" name="Google Shape;2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903095" cy="397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7"/>
          <p:cNvSpPr txBox="1"/>
          <p:nvPr/>
        </p:nvSpPr>
        <p:spPr>
          <a:xfrm>
            <a:off x="5154075" y="303275"/>
            <a:ext cx="3734100" cy="30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Feature Clusters Correlations</a:t>
            </a:r>
            <a:endParaRPr b="1"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Strong Correlations</a:t>
            </a:r>
            <a:endParaRPr b="1"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Curricular units - S1 and Curricular units - S2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Mild Correlations</a:t>
            </a:r>
            <a:endParaRPr b="1"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Mother’s qualification, Father’s qualification, Occupation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Key Influencers on Student Performance</a:t>
            </a:r>
            <a:endParaRPr b="1"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Admission grade: Strong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Previous qualification (grade): Mild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Tuition fees up to date: Mild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B2ED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oogle Shape;223;p18"/>
          <p:cNvGrpSpPr/>
          <p:nvPr/>
        </p:nvGrpSpPr>
        <p:grpSpPr>
          <a:xfrm>
            <a:off x="0" y="-72329"/>
            <a:ext cx="9143818" cy="2786661"/>
            <a:chOff x="0" y="-38100"/>
            <a:chExt cx="4816592" cy="1467900"/>
          </a:xfrm>
        </p:grpSpPr>
        <p:sp>
          <p:nvSpPr>
            <p:cNvPr id="224" name="Google Shape;224;p18"/>
            <p:cNvSpPr/>
            <p:nvPr/>
          </p:nvSpPr>
          <p:spPr>
            <a:xfrm>
              <a:off x="0" y="0"/>
              <a:ext cx="4816592" cy="1429707"/>
            </a:xfrm>
            <a:custGeom>
              <a:rect b="b" l="l" r="r" t="t"/>
              <a:pathLst>
                <a:path extrusionOk="0" h="142970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29707"/>
                  </a:lnTo>
                  <a:lnTo>
                    <a:pt x="0" y="1429707"/>
                  </a:lnTo>
                  <a:close/>
                </a:path>
              </a:pathLst>
            </a:custGeom>
            <a:solidFill>
              <a:srgbClr val="01045F">
                <a:alpha val="48240"/>
              </a:srgbClr>
            </a:solidFill>
            <a:ln>
              <a:noFill/>
            </a:ln>
          </p:spPr>
        </p:sp>
        <p:sp>
          <p:nvSpPr>
            <p:cNvPr id="225" name="Google Shape;225;p18"/>
            <p:cNvSpPr txBox="1"/>
            <p:nvPr/>
          </p:nvSpPr>
          <p:spPr>
            <a:xfrm>
              <a:off x="0" y="-38100"/>
              <a:ext cx="4816500" cy="14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6" name="Google Shape;2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2775" y="2431908"/>
            <a:ext cx="2872200" cy="27115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" name="Google Shape;227;p18"/>
          <p:cNvGrpSpPr/>
          <p:nvPr/>
        </p:nvGrpSpPr>
        <p:grpSpPr>
          <a:xfrm>
            <a:off x="8995550" y="-72329"/>
            <a:ext cx="148645" cy="5215727"/>
            <a:chOff x="0" y="-38100"/>
            <a:chExt cx="78300" cy="2747433"/>
          </a:xfrm>
        </p:grpSpPr>
        <p:sp>
          <p:nvSpPr>
            <p:cNvPr id="228" name="Google Shape;228;p18"/>
            <p:cNvSpPr/>
            <p:nvPr/>
          </p:nvSpPr>
          <p:spPr>
            <a:xfrm>
              <a:off x="0" y="0"/>
              <a:ext cx="78196" cy="2709333"/>
            </a:xfrm>
            <a:custGeom>
              <a:rect b="b" l="l" r="r" t="t"/>
              <a:pathLst>
                <a:path extrusionOk="0" h="2709333" w="78196">
                  <a:moveTo>
                    <a:pt x="0" y="0"/>
                  </a:moveTo>
                  <a:lnTo>
                    <a:pt x="78196" y="0"/>
                  </a:lnTo>
                  <a:lnTo>
                    <a:pt x="781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</p:sp>
        <p:sp>
          <p:nvSpPr>
            <p:cNvPr id="229" name="Google Shape;229;p18"/>
            <p:cNvSpPr txBox="1"/>
            <p:nvPr/>
          </p:nvSpPr>
          <p:spPr>
            <a:xfrm>
              <a:off x="0" y="-38100"/>
              <a:ext cx="783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0" name="Google Shape;230;p18"/>
          <p:cNvGrpSpPr/>
          <p:nvPr/>
        </p:nvGrpSpPr>
        <p:grpSpPr>
          <a:xfrm>
            <a:off x="0" y="-72329"/>
            <a:ext cx="148645" cy="5215727"/>
            <a:chOff x="0" y="-38100"/>
            <a:chExt cx="78300" cy="2747433"/>
          </a:xfrm>
        </p:grpSpPr>
        <p:sp>
          <p:nvSpPr>
            <p:cNvPr id="231" name="Google Shape;231;p18"/>
            <p:cNvSpPr/>
            <p:nvPr/>
          </p:nvSpPr>
          <p:spPr>
            <a:xfrm>
              <a:off x="0" y="0"/>
              <a:ext cx="78196" cy="2709333"/>
            </a:xfrm>
            <a:custGeom>
              <a:rect b="b" l="l" r="r" t="t"/>
              <a:pathLst>
                <a:path extrusionOk="0" h="2709333" w="78196">
                  <a:moveTo>
                    <a:pt x="0" y="0"/>
                  </a:moveTo>
                  <a:lnTo>
                    <a:pt x="78196" y="0"/>
                  </a:lnTo>
                  <a:lnTo>
                    <a:pt x="781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</p:sp>
        <p:sp>
          <p:nvSpPr>
            <p:cNvPr id="232" name="Google Shape;232;p18"/>
            <p:cNvSpPr txBox="1"/>
            <p:nvPr/>
          </p:nvSpPr>
          <p:spPr>
            <a:xfrm>
              <a:off x="0" y="-38100"/>
              <a:ext cx="783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3" name="Google Shape;233;p18"/>
          <p:cNvSpPr txBox="1"/>
          <p:nvPr/>
        </p:nvSpPr>
        <p:spPr>
          <a:xfrm>
            <a:off x="888822" y="155575"/>
            <a:ext cx="4315800" cy="20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Neural Network</a:t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0">
              <a:solidFill>
                <a:schemeClr val="dk1"/>
              </a:solidFill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pic>
        <p:nvPicPr>
          <p:cNvPr id="234" name="Google Shape;23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650" y="893250"/>
            <a:ext cx="8846899" cy="1382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400" y="2714325"/>
            <a:ext cx="5153026" cy="1915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FFFFFF"/>
      </a:dk1>
      <a:lt1>
        <a:srgbClr val="A4B2ED"/>
      </a:lt1>
      <a:dk2>
        <a:srgbClr val="FFFFFF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